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notesMasterIdLst>
    <p:notesMasterId r:id="rId32"/>
  </p:notesMasterIdLst>
  <p:handoutMasterIdLst>
    <p:handoutMasterId r:id="rId33"/>
  </p:handoutMasterIdLst>
  <p:sldIdLst>
    <p:sldId id="562" r:id="rId3"/>
    <p:sldId id="710" r:id="rId4"/>
    <p:sldId id="711" r:id="rId5"/>
    <p:sldId id="533" r:id="rId6"/>
    <p:sldId id="712" r:id="rId7"/>
    <p:sldId id="713" r:id="rId8"/>
    <p:sldId id="714" r:id="rId9"/>
    <p:sldId id="715" r:id="rId10"/>
    <p:sldId id="734" r:id="rId11"/>
    <p:sldId id="716" r:id="rId12"/>
    <p:sldId id="735" r:id="rId13"/>
    <p:sldId id="732" r:id="rId14"/>
    <p:sldId id="733" r:id="rId15"/>
    <p:sldId id="718" r:id="rId16"/>
    <p:sldId id="717" r:id="rId17"/>
    <p:sldId id="719" r:id="rId18"/>
    <p:sldId id="720" r:id="rId19"/>
    <p:sldId id="721" r:id="rId20"/>
    <p:sldId id="722" r:id="rId21"/>
    <p:sldId id="723" r:id="rId22"/>
    <p:sldId id="724" r:id="rId23"/>
    <p:sldId id="725" r:id="rId24"/>
    <p:sldId id="726" r:id="rId25"/>
    <p:sldId id="727" r:id="rId26"/>
    <p:sldId id="728" r:id="rId27"/>
    <p:sldId id="729" r:id="rId28"/>
    <p:sldId id="730" r:id="rId29"/>
    <p:sldId id="731" r:id="rId30"/>
    <p:sldId id="43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D78"/>
    <a:srgbClr val="0077B6"/>
    <a:srgbClr val="FFFFFF"/>
    <a:srgbClr val="00B4D8"/>
    <a:srgbClr val="03045E"/>
    <a:srgbClr val="FBAA0F"/>
    <a:srgbClr val="90E0EF"/>
    <a:srgbClr val="7F7F7F"/>
    <a:srgbClr val="E87F19"/>
    <a:srgbClr val="FDB8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7" autoAdjust="0"/>
    <p:restoredTop sz="95332" autoAdjust="0"/>
  </p:normalViewPr>
  <p:slideViewPr>
    <p:cSldViewPr snapToGrid="0">
      <p:cViewPr varScale="1">
        <p:scale>
          <a:sx n="83" d="100"/>
          <a:sy n="83" d="100"/>
        </p:scale>
        <p:origin x="739" y="82"/>
      </p:cViewPr>
      <p:guideLst/>
    </p:cSldViewPr>
  </p:slideViewPr>
  <p:notesTextViewPr>
    <p:cViewPr>
      <p:scale>
        <a:sx n="1" d="1"/>
        <a:sy n="1" d="1"/>
      </p:scale>
      <p:origin x="0" y="0"/>
    </p:cViewPr>
  </p:notesTextViewPr>
  <p:notesViewPr>
    <p:cSldViewPr snapToGrid="0">
      <p:cViewPr varScale="1">
        <p:scale>
          <a:sx n="66" d="100"/>
          <a:sy n="66" d="100"/>
        </p:scale>
        <p:origin x="325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8997CA-42B3-4476-BD79-1D6D80AC684F}" type="datetimeFigureOut">
              <a:rPr lang="en-US" smtClean="0"/>
              <a:t>3/11/2021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820841-646B-40A4-BC15-8D13292AF8C4}" type="slidenum">
              <a:rPr lang="en-US" smtClean="0"/>
              <a:t>‹#›</a:t>
            </a:fld>
            <a:endParaRPr lang="en-US" dirty="0"/>
          </a:p>
        </p:txBody>
      </p:sp>
    </p:spTree>
    <p:extLst>
      <p:ext uri="{BB962C8B-B14F-4D97-AF65-F5344CB8AC3E}">
        <p14:creationId xmlns:p14="http://schemas.microsoft.com/office/powerpoint/2010/main" val="1197983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65AA9-4869-4CB4-BA39-8FE9D5B76B73}" type="datetimeFigureOut">
              <a:rPr lang="en-US" smtClean="0"/>
              <a:t>3/11/2021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5E0915-298E-4495-8F2F-F9A53A5B7279}" type="slidenum">
              <a:rPr lang="en-US" smtClean="0"/>
              <a:t>‹#›</a:t>
            </a:fld>
            <a:endParaRPr lang="en-US" dirty="0"/>
          </a:p>
        </p:txBody>
      </p:sp>
    </p:spTree>
    <p:extLst>
      <p:ext uri="{BB962C8B-B14F-4D97-AF65-F5344CB8AC3E}">
        <p14:creationId xmlns:p14="http://schemas.microsoft.com/office/powerpoint/2010/main" val="1405837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5E0915-298E-4495-8F2F-F9A53A5B7279}" type="slidenum">
              <a:rPr lang="en-US" smtClean="0"/>
              <a:t>1</a:t>
            </a:fld>
            <a:endParaRPr lang="en-US" dirty="0"/>
          </a:p>
        </p:txBody>
      </p:sp>
    </p:spTree>
    <p:extLst>
      <p:ext uri="{BB962C8B-B14F-4D97-AF65-F5344CB8AC3E}">
        <p14:creationId xmlns:p14="http://schemas.microsoft.com/office/powerpoint/2010/main" val="859786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Consumer</a:t>
            </a:r>
          </a:p>
          <a:p>
            <a:pPr marL="228600" indent="-228600">
              <a:buFont typeface="+mj-lt"/>
              <a:buAutoNum type="arabicPeriod"/>
            </a:pPr>
            <a:r>
              <a:rPr lang="en-US" sz="1200" b="1" i="0" kern="1200" dirty="0">
                <a:solidFill>
                  <a:schemeClr val="tx1"/>
                </a:solidFill>
                <a:effectLst/>
                <a:latin typeface="+mn-lt"/>
                <a:ea typeface="+mn-ea"/>
                <a:cs typeface="+mn-cs"/>
              </a:rPr>
              <a:t>Infotainment Interface: </a:t>
            </a:r>
            <a:r>
              <a:rPr lang="en-US" sz="1200" b="0" i="0" kern="1200" dirty="0">
                <a:solidFill>
                  <a:schemeClr val="tx1"/>
                </a:solidFill>
                <a:effectLst/>
                <a:latin typeface="+mn-lt"/>
                <a:ea typeface="+mn-ea"/>
                <a:cs typeface="+mn-cs"/>
              </a:rPr>
              <a:t>Most of OEMs are now providing infotainment interface in all latest model cars. In-Car Infotainment Solution converges vehicle data, sensor information, telematics, multi-media, cloud/backend servers, informational and entertainment intelligence into a single platform to enable the Next ERA of Connected Cars. </a:t>
            </a:r>
          </a:p>
          <a:p>
            <a:pPr marL="228600" indent="-228600">
              <a:buFont typeface="+mj-lt"/>
              <a:buAutoNum type="arabicPeriod"/>
            </a:pPr>
            <a:r>
              <a:rPr lang="en-US" sz="1200" b="1" i="0" u="none" strike="noStrike" kern="1200" baseline="0" dirty="0">
                <a:solidFill>
                  <a:schemeClr val="tx1"/>
                </a:solidFill>
                <a:latin typeface="+mn-lt"/>
                <a:ea typeface="+mn-ea"/>
                <a:cs typeface="+mn-cs"/>
              </a:rPr>
              <a:t>Car Sharing: </a:t>
            </a:r>
            <a:r>
              <a:rPr lang="en-US" sz="1200" b="0" i="0" u="none" strike="noStrike" kern="1200" baseline="0" dirty="0">
                <a:solidFill>
                  <a:schemeClr val="tx1"/>
                </a:solidFill>
                <a:latin typeface="+mn-lt"/>
                <a:ea typeface="+mn-ea"/>
                <a:cs typeface="+mn-cs"/>
              </a:rPr>
              <a:t>A</a:t>
            </a:r>
            <a:r>
              <a:rPr lang="en-US" sz="1200" b="0" i="0" kern="1200" dirty="0">
                <a:solidFill>
                  <a:schemeClr val="tx1"/>
                </a:solidFill>
                <a:effectLst/>
                <a:latin typeface="+mn-lt"/>
                <a:ea typeface="+mn-ea"/>
                <a:cs typeface="+mn-cs"/>
              </a:rPr>
              <a:t> dynamic &amp; instant carpooling solutions for your daily home-office-home commute. User can share their car with another while travelling alone it would be save cost, reduce traffic congestion, earn money and make new friends daily!</a:t>
            </a:r>
          </a:p>
          <a:p>
            <a:pPr marL="228600" indent="-228600">
              <a:buFont typeface="+mj-lt"/>
              <a:buAutoNum type="arabicPeriod"/>
            </a:pPr>
            <a:r>
              <a:rPr lang="en-US" sz="1200" b="1" i="0" u="none" strike="noStrike" kern="1200" baseline="0" dirty="0">
                <a:solidFill>
                  <a:schemeClr val="tx1"/>
                </a:solidFill>
                <a:latin typeface="+mn-lt"/>
                <a:ea typeface="+mn-ea"/>
                <a:cs typeface="+mn-cs"/>
              </a:rPr>
              <a:t>Delivery: </a:t>
            </a:r>
            <a:r>
              <a:rPr lang="en-US" sz="1200" b="0" i="0" u="none" strike="noStrike" kern="1200" baseline="0" dirty="0">
                <a:solidFill>
                  <a:schemeClr val="tx1"/>
                </a:solidFill>
                <a:latin typeface="+mn-lt"/>
                <a:ea typeface="+mn-ea"/>
                <a:cs typeface="+mn-cs"/>
              </a:rPr>
              <a:t> Book Truck, send goods &amp; track the delivery status</a:t>
            </a:r>
          </a:p>
          <a:p>
            <a:pPr marL="228600" indent="-228600">
              <a:buFont typeface="+mj-lt"/>
              <a:buAutoNum type="arabicPeriod"/>
            </a:pPr>
            <a:r>
              <a:rPr lang="en-US" sz="1200" b="1" i="0" u="none" strike="noStrike" kern="1200" baseline="0" dirty="0">
                <a:solidFill>
                  <a:schemeClr val="tx1"/>
                </a:solidFill>
                <a:latin typeface="+mn-lt"/>
                <a:ea typeface="+mn-ea"/>
                <a:cs typeface="+mn-cs"/>
              </a:rPr>
              <a:t>EV Charging: </a:t>
            </a:r>
            <a:r>
              <a:rPr lang="en-US" sz="1200" b="0" i="0" u="none" strike="noStrike" kern="1200" baseline="0" dirty="0">
                <a:solidFill>
                  <a:schemeClr val="tx1"/>
                </a:solidFill>
                <a:latin typeface="+mn-lt"/>
                <a:ea typeface="+mn-ea"/>
                <a:cs typeface="+mn-cs"/>
              </a:rPr>
              <a:t>Search nearest charging station for Electric vehicle charging. Locate charging station, book slot &amp; pay online using mobile app.</a:t>
            </a:r>
          </a:p>
          <a:p>
            <a:pPr marL="228600" indent="-228600">
              <a:buFont typeface="+mj-lt"/>
              <a:buAutoNum type="arabicPeriod"/>
            </a:pPr>
            <a:r>
              <a:rPr lang="en-US" sz="1200" b="1" i="0" u="none" strike="noStrike" kern="1200" baseline="0" dirty="0">
                <a:solidFill>
                  <a:schemeClr val="tx1"/>
                </a:solidFill>
                <a:latin typeface="+mn-lt"/>
                <a:ea typeface="+mn-ea"/>
                <a:cs typeface="+mn-cs"/>
              </a:rPr>
              <a:t>Smart Parking: </a:t>
            </a:r>
            <a:r>
              <a:rPr lang="en-US" sz="1200" b="0" i="0" u="none" strike="noStrike" kern="1200" baseline="0" dirty="0">
                <a:solidFill>
                  <a:schemeClr val="tx1"/>
                </a:solidFill>
                <a:latin typeface="+mn-lt"/>
                <a:ea typeface="+mn-ea"/>
                <a:cs typeface="+mn-cs"/>
              </a:rPr>
              <a:t>View informative maps of parking lots availability as per users current location, Check daily &amp; monthly parking rates, set parking timer to avoid overstaying, overpaying or getting a ticket.</a:t>
            </a:r>
          </a:p>
          <a:p>
            <a:pPr marL="228600" indent="-228600">
              <a:buFont typeface="+mj-lt"/>
              <a:buAutoNum type="arabicPeriod"/>
            </a:pPr>
            <a:r>
              <a:rPr lang="en-US" b="1" dirty="0"/>
              <a:t>On Demand Rentals:</a:t>
            </a:r>
            <a:r>
              <a:rPr lang="en-US" b="0" dirty="0"/>
              <a:t> User can book a car in rent using h</a:t>
            </a:r>
            <a:r>
              <a:rPr lang="en-US" sz="1200" b="0" i="0" kern="1200" dirty="0">
                <a:solidFill>
                  <a:schemeClr val="tx1"/>
                </a:solidFill>
                <a:effectLst/>
                <a:latin typeface="+mn-lt"/>
                <a:ea typeface="+mn-ea"/>
                <a:cs typeface="+mn-cs"/>
              </a:rPr>
              <a:t>ourly, daily, weekly, or monthly rental options. This service makes hiring experience is hassle free as the tariff always includes free fuel, insurance, and taxes. User can use this service around town OR while going out of station for a long weekend.</a:t>
            </a:r>
          </a:p>
          <a:p>
            <a:pPr marL="228600" indent="-228600">
              <a:buFont typeface="+mj-lt"/>
              <a:buAutoNum type="arabicPeriod"/>
            </a:pPr>
            <a:r>
              <a:rPr lang="en-US" sz="1200" b="1" i="0" u="none" strike="noStrike" kern="1200" baseline="0" dirty="0">
                <a:solidFill>
                  <a:schemeClr val="tx1"/>
                </a:solidFill>
                <a:latin typeface="+mn-lt"/>
                <a:ea typeface="+mn-ea"/>
                <a:cs typeface="+mn-cs"/>
              </a:rPr>
              <a:t>Diagnostics: </a:t>
            </a:r>
            <a:r>
              <a:rPr lang="en-US" sz="1200" b="0" i="0" u="none" strike="noStrike" kern="1200" baseline="0" dirty="0">
                <a:solidFill>
                  <a:schemeClr val="tx1"/>
                </a:solidFill>
                <a:latin typeface="+mn-lt"/>
                <a:ea typeface="+mn-ea"/>
                <a:cs typeface="+mn-cs"/>
              </a:rPr>
              <a:t>User can </a:t>
            </a:r>
            <a:r>
              <a:rPr lang="en-US" sz="1200" b="0" i="0" kern="1200" dirty="0">
                <a:solidFill>
                  <a:schemeClr val="tx1"/>
                </a:solidFill>
                <a:effectLst/>
                <a:latin typeface="+mn-lt"/>
                <a:ea typeface="+mn-ea"/>
                <a:cs typeface="+mn-cs"/>
              </a:rPr>
              <a:t>get location management, driver behavior analysis, vehicle health management, trip tracking, trip tagging, roadside assistance, a fuel finder etc. Ex: https://play.google.com/store/apps/details?id=com.greenlight.zubie&amp;hl=en</a:t>
            </a:r>
          </a:p>
          <a:p>
            <a:pPr marL="228600" indent="-228600">
              <a:buFont typeface="+mj-lt"/>
              <a:buAutoNum type="arabicPeriod"/>
            </a:pPr>
            <a:r>
              <a:rPr lang="en-US" sz="1200" b="1" i="0" u="none" strike="noStrike" kern="1200" baseline="0" dirty="0">
                <a:solidFill>
                  <a:schemeClr val="tx1"/>
                </a:solidFill>
                <a:latin typeface="+mn-lt"/>
                <a:ea typeface="+mn-ea"/>
                <a:cs typeface="+mn-cs"/>
              </a:rPr>
              <a:t>Driver Behavior: </a:t>
            </a:r>
            <a:r>
              <a:rPr lang="en-US" sz="1200" b="0" i="0" u="none" strike="noStrike" kern="1200" baseline="0" dirty="0">
                <a:solidFill>
                  <a:schemeClr val="tx1"/>
                </a:solidFill>
                <a:latin typeface="+mn-lt"/>
                <a:ea typeface="+mn-ea"/>
                <a:cs typeface="+mn-cs"/>
              </a:rPr>
              <a:t>This types of solutions includes driving behavior analysis using mobile camera, GPS &amp; sensor. The application can give alerts to user such as: </a:t>
            </a:r>
            <a:r>
              <a:rPr lang="en-US" sz="1200" b="0" i="0" kern="1200" dirty="0">
                <a:solidFill>
                  <a:schemeClr val="tx1"/>
                </a:solidFill>
                <a:effectLst/>
                <a:latin typeface="+mn-lt"/>
                <a:ea typeface="+mn-ea"/>
                <a:cs typeface="+mn-cs"/>
              </a:rPr>
              <a:t>forward collision warning, headway monitoring warning, lane departure warnings, traffic alerts, speed sign detection etc. https://play.google.com/store/apps/details?id=com.picitup.iOnRoad.pro&amp;hl=en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t>Ride Hailing: </a:t>
            </a:r>
            <a:r>
              <a:rPr lang="en-US" sz="1200" b="0" dirty="0"/>
              <a:t>Taxi booking service through the mobile application as per your pick up &amp; drop up location. Ex: Uber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kern="1200" dirty="0">
                <a:solidFill>
                  <a:schemeClr val="tx1"/>
                </a:solidFill>
                <a:effectLst/>
                <a:latin typeface="+mn-lt"/>
                <a:ea typeface="+mn-ea"/>
                <a:cs typeface="+mn-cs"/>
              </a:rPr>
              <a:t>Ride Sharing: </a:t>
            </a:r>
            <a:r>
              <a:rPr lang="en-US" sz="1200" b="0" i="0" kern="1200" dirty="0">
                <a:solidFill>
                  <a:schemeClr val="tx1"/>
                </a:solidFill>
                <a:effectLst/>
                <a:latin typeface="+mn-lt"/>
                <a:ea typeface="+mn-ea"/>
                <a:cs typeface="+mn-cs"/>
              </a:rPr>
              <a:t>User can avail this service by sharing their taxi with another passenger looking for a taxi on the same way.</a:t>
            </a:r>
            <a:endParaRPr lang="en-US" sz="1200" b="1" i="0" kern="1200" dirty="0">
              <a:solidFill>
                <a:schemeClr val="tx1"/>
              </a:solidFill>
              <a:effectLst/>
              <a:latin typeface="+mn-lt"/>
              <a:ea typeface="+mn-ea"/>
              <a:cs typeface="+mn-cs"/>
            </a:endParaRPr>
          </a:p>
          <a:p>
            <a:pPr marL="0" indent="0">
              <a:buFont typeface="+mj-lt"/>
              <a:buNone/>
            </a:pPr>
            <a:endParaRPr lang="en-US" dirty="0">
              <a:solidFill>
                <a:srgbClr val="FF0000"/>
              </a:solidFill>
            </a:endParaRPr>
          </a:p>
          <a:p>
            <a:pPr marL="0" indent="0">
              <a:buFont typeface="+mj-lt"/>
              <a:buNone/>
            </a:pPr>
            <a:r>
              <a:rPr lang="en-US" b="1" dirty="0">
                <a:solidFill>
                  <a:srgbClr val="FF0000"/>
                </a:solidFill>
              </a:rPr>
              <a:t>Enterprise</a:t>
            </a:r>
          </a:p>
          <a:p>
            <a:pPr marL="228600" indent="-228600">
              <a:buFont typeface="+mj-lt"/>
              <a:buAutoNum type="arabicPeriod"/>
            </a:pPr>
            <a:r>
              <a:rPr lang="en-US" b="1" dirty="0">
                <a:solidFill>
                  <a:srgbClr val="FF0000"/>
                </a:solidFill>
              </a:rPr>
              <a:t>Routing Optimization: </a:t>
            </a:r>
            <a:r>
              <a:rPr lang="en-US" dirty="0">
                <a:solidFill>
                  <a:srgbClr val="FF0000"/>
                </a:solidFill>
              </a:rPr>
              <a:t>This types of solutions are providing shortest &amp; optimized route to cover all your visits as per your requirement. If you have to pick multiple parcels/visit multiple client in a particular duration it will provide you optimized route to cover all your visits.</a:t>
            </a:r>
          </a:p>
          <a:p>
            <a:pPr marL="228600" indent="-228600">
              <a:buFont typeface="+mj-lt"/>
              <a:buAutoNum type="arabicPeriod"/>
            </a:pPr>
            <a:r>
              <a:rPr lang="en-US" sz="1200" b="1" i="0" u="none" strike="noStrike" kern="1200" baseline="0" dirty="0">
                <a:solidFill>
                  <a:schemeClr val="tx1"/>
                </a:solidFill>
                <a:latin typeface="+mn-lt"/>
                <a:ea typeface="+mn-ea"/>
                <a:cs typeface="+mn-cs"/>
              </a:rPr>
              <a:t>Fleet Tracking &amp; Asset Management: </a:t>
            </a:r>
            <a:r>
              <a:rPr lang="en-US" sz="1200" b="0" i="0" u="none" strike="noStrike" kern="1200" baseline="0" dirty="0">
                <a:solidFill>
                  <a:schemeClr val="tx1"/>
                </a:solidFill>
                <a:latin typeface="+mn-lt"/>
                <a:ea typeface="+mn-ea"/>
                <a:cs typeface="+mn-cs"/>
              </a:rPr>
              <a:t>Enterprise applications to track fleet &amp; assets.</a:t>
            </a:r>
          </a:p>
          <a:p>
            <a:pPr marL="228600" indent="-228600">
              <a:buFont typeface="+mj-lt"/>
              <a:buAutoNum type="arabicPeriod"/>
            </a:pPr>
            <a:r>
              <a:rPr lang="en-US" sz="1200" b="1" i="0" u="none" strike="noStrike" kern="1200" baseline="0" dirty="0">
                <a:solidFill>
                  <a:schemeClr val="tx1"/>
                </a:solidFill>
                <a:latin typeface="+mn-lt"/>
                <a:ea typeface="+mn-ea"/>
                <a:cs typeface="+mn-cs"/>
              </a:rPr>
              <a:t>Telematic Service Providers: </a:t>
            </a:r>
            <a:r>
              <a:rPr lang="en-US" sz="1200" b="0" i="0" u="none" strike="noStrike" kern="1200" baseline="0" dirty="0">
                <a:solidFill>
                  <a:schemeClr val="tx1"/>
                </a:solidFill>
                <a:latin typeface="+mn-lt"/>
                <a:ea typeface="+mn-ea"/>
                <a:cs typeface="+mn-cs"/>
              </a:rPr>
              <a:t>Enterprise solutions which allow their customers to track vehicle data.</a:t>
            </a:r>
          </a:p>
          <a:p>
            <a:pPr marL="228600" indent="-228600">
              <a:buFont typeface="+mj-lt"/>
              <a:buAutoNum type="arabicPeriod"/>
            </a:pPr>
            <a:r>
              <a:rPr lang="en-US" sz="1200" b="1" i="0" u="none" strike="noStrike" kern="1200" baseline="0" dirty="0">
                <a:solidFill>
                  <a:schemeClr val="tx1"/>
                </a:solidFill>
                <a:latin typeface="+mn-lt"/>
                <a:ea typeface="+mn-ea"/>
                <a:cs typeface="+mn-cs"/>
              </a:rPr>
              <a:t>Security: </a:t>
            </a:r>
            <a:r>
              <a:rPr lang="en-US" sz="1200" b="0" i="0" u="none" strike="noStrike" kern="1200" baseline="0" dirty="0">
                <a:solidFill>
                  <a:schemeClr val="tx1"/>
                </a:solidFill>
                <a:latin typeface="+mn-lt"/>
                <a:ea typeface="+mn-ea"/>
                <a:cs typeface="+mn-cs"/>
              </a:rPr>
              <a:t>Used for enterprise data security</a:t>
            </a:r>
          </a:p>
          <a:p>
            <a:pPr marL="228600" indent="-228600">
              <a:buFont typeface="+mj-lt"/>
              <a:buAutoNum type="arabicPeriod"/>
            </a:pPr>
            <a:r>
              <a:rPr lang="en-US" sz="1200" b="1" i="0" u="none" strike="noStrike" kern="1200" baseline="0" dirty="0">
                <a:solidFill>
                  <a:schemeClr val="tx1"/>
                </a:solidFill>
                <a:latin typeface="+mn-lt"/>
                <a:ea typeface="+mn-ea"/>
                <a:cs typeface="+mn-cs"/>
              </a:rPr>
              <a:t>Smart Cities: </a:t>
            </a:r>
            <a:r>
              <a:rPr lang="en-US" sz="1200" b="0" i="0" u="none" strike="noStrike" kern="1200" baseline="0" dirty="0">
                <a:solidFill>
                  <a:schemeClr val="tx1"/>
                </a:solidFill>
                <a:latin typeface="+mn-lt"/>
                <a:ea typeface="+mn-ea"/>
                <a:cs typeface="+mn-cs"/>
              </a:rPr>
              <a:t>This section includes various types of application for smart cities. Ex: Manage change points, manage Street lights of cities etc.</a:t>
            </a:r>
          </a:p>
          <a:p>
            <a:pPr marL="228600" indent="-228600">
              <a:buFont typeface="+mj-lt"/>
              <a:buAutoNum type="arabicPeriod"/>
            </a:pPr>
            <a:r>
              <a:rPr lang="en-US" sz="1200" b="1" i="0" u="none" strike="noStrike" kern="1200" baseline="0" dirty="0">
                <a:solidFill>
                  <a:schemeClr val="tx1"/>
                </a:solidFill>
                <a:latin typeface="+mn-lt"/>
                <a:ea typeface="+mn-ea"/>
                <a:cs typeface="+mn-cs"/>
              </a:rPr>
              <a:t>Usage-Based Insurance: </a:t>
            </a:r>
            <a:r>
              <a:rPr lang="en-US" sz="1200" b="0" i="0" u="none" strike="noStrike" kern="1200" baseline="0" dirty="0">
                <a:solidFill>
                  <a:schemeClr val="tx1"/>
                </a:solidFill>
                <a:latin typeface="+mn-lt"/>
                <a:ea typeface="+mn-ea"/>
                <a:cs typeface="+mn-cs"/>
              </a:rPr>
              <a:t>It provides mile-based auto insurance is a type of vehicle insurance whereby the costs are dependent upon type of vehicle used, measured against time, distance, behavior and place.</a:t>
            </a:r>
          </a:p>
          <a:p>
            <a:pPr marL="228600" indent="-228600">
              <a:buFont typeface="+mj-lt"/>
              <a:buAutoNum type="arabicPeriod"/>
            </a:pPr>
            <a:r>
              <a:rPr lang="en-US" sz="1200" b="1" i="0" u="none" strike="noStrike" kern="1200" baseline="0" dirty="0">
                <a:solidFill>
                  <a:schemeClr val="tx1"/>
                </a:solidFill>
                <a:latin typeface="+mn-lt"/>
                <a:ea typeface="+mn-ea"/>
                <a:cs typeface="+mn-cs"/>
              </a:rPr>
              <a:t>Distribution/Logistics: </a:t>
            </a:r>
            <a:r>
              <a:rPr lang="en-US" sz="1200" b="0" i="0" u="none" strike="noStrike" kern="1200" baseline="0" dirty="0">
                <a:solidFill>
                  <a:schemeClr val="tx1"/>
                </a:solidFill>
                <a:latin typeface="+mn-lt"/>
                <a:ea typeface="+mn-ea"/>
                <a:cs typeface="+mn-cs"/>
              </a:rPr>
              <a:t>Enterprise applications to manage end to end logistics system.</a:t>
            </a:r>
          </a:p>
          <a:p>
            <a:pPr marL="0" indent="0">
              <a:buFont typeface="+mj-lt"/>
              <a:buNone/>
            </a:pPr>
            <a:endParaRPr lang="en-US" sz="1200" b="0" i="0" u="none" strike="noStrike" kern="1200" baseline="0" dirty="0">
              <a:solidFill>
                <a:schemeClr val="tx1"/>
              </a:solidFill>
              <a:latin typeface="+mn-lt"/>
              <a:ea typeface="+mn-ea"/>
              <a:cs typeface="+mn-cs"/>
            </a:endParaRPr>
          </a:p>
          <a:p>
            <a:pPr marL="0" indent="0" algn="l" defTabSz="914400" rtl="0" eaLnBrk="1" latinLnBrk="0" hangingPunct="1">
              <a:buFont typeface="+mj-lt"/>
              <a:buNone/>
            </a:pPr>
            <a:r>
              <a:rPr lang="en-US" sz="1200" b="1" kern="1200" dirty="0">
                <a:solidFill>
                  <a:srgbClr val="FF0000"/>
                </a:solidFill>
                <a:latin typeface="+mn-lt"/>
                <a:ea typeface="+mn-ea"/>
                <a:cs typeface="+mn-cs"/>
              </a:rPr>
              <a:t>Apps - Location - Data</a:t>
            </a:r>
          </a:p>
          <a:p>
            <a:pPr marL="228600" indent="-228600">
              <a:buFont typeface="+mj-lt"/>
              <a:buAutoNum type="arabicPeriod"/>
            </a:pPr>
            <a:r>
              <a:rPr lang="en-US" sz="1200" b="1" i="0" u="none" strike="noStrike" kern="1200" baseline="0" dirty="0">
                <a:solidFill>
                  <a:schemeClr val="tx1"/>
                </a:solidFill>
                <a:latin typeface="+mn-lt"/>
                <a:ea typeface="+mn-ea"/>
                <a:cs typeface="+mn-cs"/>
              </a:rPr>
              <a:t>Infotainment Applications: </a:t>
            </a:r>
            <a:r>
              <a:rPr lang="en-US" sz="1200" b="0" i="0" u="none" strike="noStrike" kern="1200" baseline="0" dirty="0">
                <a:solidFill>
                  <a:schemeClr val="tx1"/>
                </a:solidFill>
                <a:latin typeface="+mn-lt"/>
                <a:ea typeface="+mn-ea"/>
                <a:cs typeface="+mn-cs"/>
              </a:rPr>
              <a:t>Entertainment solutions which can  access the latest news, sports, social media newsfeeds, restaurants, hotels and entertainment podcasts etc. instantly as per the location.</a:t>
            </a:r>
          </a:p>
          <a:p>
            <a:pPr marL="228600" indent="-228600">
              <a:buFont typeface="+mj-lt"/>
              <a:buAutoNum type="arabicPeriod"/>
            </a:pPr>
            <a:r>
              <a:rPr lang="en-US" sz="1200" b="1" i="0" u="none" strike="noStrike" kern="1200" baseline="0" dirty="0">
                <a:solidFill>
                  <a:schemeClr val="tx1"/>
                </a:solidFill>
                <a:latin typeface="+mn-lt"/>
                <a:ea typeface="+mn-ea"/>
                <a:cs typeface="+mn-cs"/>
              </a:rPr>
              <a:t>Big Data: </a:t>
            </a:r>
            <a:r>
              <a:rPr lang="en-US" sz="1200" b="0" i="0" u="none" strike="noStrike" kern="1200" baseline="0" dirty="0">
                <a:solidFill>
                  <a:schemeClr val="tx1"/>
                </a:solidFill>
                <a:latin typeface="+mn-lt"/>
                <a:ea typeface="+mn-ea"/>
                <a:cs typeface="+mn-cs"/>
              </a:rPr>
              <a:t>Extremely large data sets that may be analysed computationally to reveal patterns, trends, and associations, especially relating to human behavior and interactions.</a:t>
            </a:r>
          </a:p>
          <a:p>
            <a:pPr marL="228600" indent="-228600">
              <a:buFont typeface="+mj-lt"/>
              <a:buAutoNum type="arabicPeriod"/>
            </a:pPr>
            <a:r>
              <a:rPr lang="en-US" sz="1200" b="1" i="0" u="none" strike="noStrike" kern="1200" baseline="0" dirty="0">
                <a:solidFill>
                  <a:schemeClr val="tx1"/>
                </a:solidFill>
                <a:latin typeface="+mn-lt"/>
                <a:ea typeface="+mn-ea"/>
                <a:cs typeface="+mn-cs"/>
              </a:rPr>
              <a:t>App Platform:</a:t>
            </a:r>
            <a:r>
              <a:rPr lang="en-US" sz="1200" b="0" i="0" u="none" strike="noStrike" kern="1200" baseline="0" dirty="0">
                <a:solidFill>
                  <a:schemeClr val="tx1"/>
                </a:solidFill>
                <a:latin typeface="+mn-lt"/>
                <a:ea typeface="+mn-ea"/>
                <a:cs typeface="+mn-cs"/>
              </a:rPr>
              <a:t> A single platform can allow user to get location management, driver behavior analysis, vehicle health management, trip tracking, trip tagging, roadside assistance, a fuel finder, and more. https://play.google.com/store/apps/details?id=com.greenlight.zubie&amp;hl=en</a:t>
            </a:r>
          </a:p>
          <a:p>
            <a:pPr marL="228600" indent="-228600">
              <a:buFont typeface="+mj-lt"/>
              <a:buAutoNum type="arabicPeriod"/>
            </a:pPr>
            <a:r>
              <a:rPr lang="en-US" sz="1200" b="1" i="0" u="none" strike="noStrike" kern="1200" baseline="0" dirty="0">
                <a:solidFill>
                  <a:schemeClr val="tx1"/>
                </a:solidFill>
                <a:latin typeface="+mn-lt"/>
                <a:ea typeface="+mn-ea"/>
                <a:cs typeface="+mn-cs"/>
              </a:rPr>
              <a:t>Driver Behavior:</a:t>
            </a:r>
            <a:r>
              <a:rPr lang="en-US" sz="1200" b="0" i="0" u="none" strike="noStrike" kern="1200" baseline="0" dirty="0">
                <a:solidFill>
                  <a:schemeClr val="tx1"/>
                </a:solidFill>
                <a:latin typeface="+mn-lt"/>
                <a:ea typeface="+mn-ea"/>
                <a:cs typeface="+mn-cs"/>
              </a:rPr>
              <a:t> This types of mobility solutions functionality includes driver behavior analysis, vehicle health management, trip tracking, trip tagging, roadside assistance, a fuel finder, reminder, alerts etc.</a:t>
            </a:r>
          </a:p>
          <a:p>
            <a:pPr marL="228600" indent="-228600">
              <a:buFont typeface="+mj-lt"/>
              <a:buAutoNum type="arabicPeriod"/>
            </a:pPr>
            <a:r>
              <a:rPr lang="en-US" sz="1200" b="1" i="0" u="none" strike="noStrike" kern="1200" baseline="0" dirty="0">
                <a:solidFill>
                  <a:schemeClr val="tx1"/>
                </a:solidFill>
                <a:latin typeface="+mn-lt"/>
                <a:ea typeface="+mn-ea"/>
                <a:cs typeface="+mn-cs"/>
              </a:rPr>
              <a:t>Location/Navigation:</a:t>
            </a:r>
            <a:r>
              <a:rPr lang="en-US" sz="1200" b="0" i="0" u="none" strike="noStrike" kern="1200" baseline="0" dirty="0">
                <a:solidFill>
                  <a:schemeClr val="tx1"/>
                </a:solidFill>
                <a:latin typeface="+mn-lt"/>
                <a:ea typeface="+mn-ea"/>
                <a:cs typeface="+mn-cs"/>
              </a:rPr>
              <a:t> This types of applications allow user to locate places on map, display route &amp; navigate to the location.</a:t>
            </a:r>
          </a:p>
          <a:p>
            <a:pPr marL="0" indent="0">
              <a:buFont typeface="+mj-lt"/>
              <a:buNone/>
            </a:pPr>
            <a:endParaRPr lang="en-US" sz="1200" b="0" i="0" u="none" strike="noStrike" kern="1200" baseline="0" dirty="0">
              <a:solidFill>
                <a:schemeClr val="tx1"/>
              </a:solidFill>
              <a:latin typeface="+mn-lt"/>
              <a:ea typeface="+mn-ea"/>
              <a:cs typeface="+mn-cs"/>
            </a:endParaRPr>
          </a:p>
          <a:p>
            <a:pPr marL="0" indent="0">
              <a:buFont typeface="+mj-lt"/>
              <a:buNone/>
            </a:pPr>
            <a:r>
              <a:rPr lang="en-US" sz="1200" b="1" i="0" u="none" strike="noStrike" kern="1200" baseline="0" dirty="0">
                <a:solidFill>
                  <a:schemeClr val="tx1"/>
                </a:solidFill>
                <a:latin typeface="+mn-lt"/>
                <a:ea typeface="+mn-ea"/>
                <a:cs typeface="+mn-cs"/>
              </a:rPr>
              <a:t>Internet of Things</a:t>
            </a:r>
          </a:p>
          <a:p>
            <a:pPr marL="228600" indent="-228600">
              <a:buFont typeface="+mj-lt"/>
              <a:buAutoNum type="arabicPeriod"/>
            </a:pPr>
            <a:r>
              <a:rPr lang="en-US" sz="1200" b="1" i="0" u="none" strike="noStrike" kern="1200" baseline="0" dirty="0">
                <a:solidFill>
                  <a:schemeClr val="tx1"/>
                </a:solidFill>
                <a:latin typeface="+mn-lt"/>
                <a:ea typeface="+mn-ea"/>
                <a:cs typeface="+mn-cs"/>
              </a:rPr>
              <a:t>Autonomous: </a:t>
            </a:r>
            <a:r>
              <a:rPr lang="en-US" sz="1200" b="0" i="0" u="none" strike="noStrike" kern="1200" baseline="0" dirty="0">
                <a:solidFill>
                  <a:schemeClr val="tx1"/>
                </a:solidFill>
                <a:latin typeface="+mn-lt"/>
                <a:ea typeface="+mn-ea"/>
                <a:cs typeface="+mn-cs"/>
              </a:rPr>
              <a:t>An autonomous car is also known as a driverless car, self-driving car etc. This type of vehicle is capable of sensing its environment and navigating without human input. Autonomous cars use a variety of techniques to detect their surroundings, such as radar, laser light, GPS, odometry and computer vision. Advanced control systems interpret sensory information to identify appropriate navigation paths, as well as obstacles and relevant signage. https://en.wikipedia.org/wiki/Autonomous_car</a:t>
            </a:r>
          </a:p>
          <a:p>
            <a:pPr marL="228600" indent="-228600">
              <a:buFont typeface="+mj-lt"/>
              <a:buAutoNum type="arabicPeriod"/>
            </a:pPr>
            <a:r>
              <a:rPr lang="en-US" sz="1200" b="1" i="0" u="none" strike="noStrike" kern="1200" baseline="0" dirty="0">
                <a:solidFill>
                  <a:schemeClr val="tx1"/>
                </a:solidFill>
                <a:latin typeface="+mn-lt"/>
                <a:ea typeface="+mn-ea"/>
                <a:cs typeface="+mn-cs"/>
              </a:rPr>
              <a:t>Wearables: </a:t>
            </a:r>
            <a:r>
              <a:rPr lang="en-US" sz="1200" b="0" i="0" u="none" strike="noStrike" kern="1200" baseline="0" dirty="0">
                <a:solidFill>
                  <a:schemeClr val="tx1"/>
                </a:solidFill>
                <a:latin typeface="+mn-lt"/>
                <a:ea typeface="+mn-ea"/>
                <a:cs typeface="+mn-cs"/>
              </a:rPr>
              <a:t>These are he smart electronic devices that can be worn on the body as implants or accessories. The devices has capable to track various types human activity related data through software, sensors &amp; notify user through internet connection. https://en.wikipedia.org/wiki/Wearable_technology</a:t>
            </a:r>
          </a:p>
          <a:p>
            <a:pPr marL="228600" indent="-228600">
              <a:buFont typeface="+mj-lt"/>
              <a:buAutoNum type="arabicPeriod"/>
            </a:pPr>
            <a:r>
              <a:rPr lang="en-US" sz="1200" b="1" i="0" u="none" strike="noStrike" kern="1200" baseline="0" dirty="0">
                <a:solidFill>
                  <a:schemeClr val="tx1"/>
                </a:solidFill>
                <a:latin typeface="+mn-lt"/>
                <a:ea typeface="+mn-ea"/>
                <a:cs typeface="+mn-cs"/>
              </a:rPr>
              <a:t>Sensors/Hardware: </a:t>
            </a:r>
            <a:r>
              <a:rPr lang="en-US" sz="1200" b="0" i="0" u="none" strike="noStrike" kern="1200" baseline="0" dirty="0">
                <a:solidFill>
                  <a:schemeClr val="tx1"/>
                </a:solidFill>
                <a:latin typeface="+mn-lt"/>
                <a:ea typeface="+mn-ea"/>
                <a:cs typeface="+mn-cs"/>
              </a:rPr>
              <a:t>Various types of hardwares / sensors will help user to drive safely &amp; provide alerts to the driver. Ex: https://play.google.com/store/apps/details?id=ru.roadar.android&amp;hl=en</a:t>
            </a:r>
          </a:p>
          <a:p>
            <a:pPr marL="228600" indent="-228600">
              <a:buFont typeface="+mj-lt"/>
              <a:buAutoNum type="arabicPeriod"/>
            </a:pPr>
            <a:r>
              <a:rPr lang="en-US" sz="1200" b="1" i="0" u="none" strike="noStrike" kern="1200" baseline="0" dirty="0">
                <a:solidFill>
                  <a:schemeClr val="tx1"/>
                </a:solidFill>
                <a:latin typeface="+mn-lt"/>
                <a:ea typeface="+mn-ea"/>
                <a:cs typeface="+mn-cs"/>
              </a:rPr>
              <a:t>Heads Up Display: </a:t>
            </a:r>
            <a:r>
              <a:rPr lang="en-US" sz="1200" b="0" i="0" u="none" strike="noStrike" kern="1200" baseline="0" dirty="0">
                <a:solidFill>
                  <a:schemeClr val="tx1"/>
                </a:solidFill>
                <a:latin typeface="+mn-lt"/>
                <a:ea typeface="+mn-ea"/>
                <a:cs typeface="+mn-cs"/>
              </a:rPr>
              <a:t>It includes Advanced Driver Assistance Systems, Active Driver monitoring, Autonomous Driving, Telematics for connected car solution. Ex: https://www.i4drive.com/solutions</a:t>
            </a:r>
          </a:p>
          <a:p>
            <a:pPr marL="228600" indent="-228600">
              <a:buFont typeface="+mj-lt"/>
              <a:buAutoNum type="arabicPeriod"/>
            </a:pPr>
            <a:r>
              <a:rPr lang="en-US" sz="1200" b="1" i="0" u="none" strike="noStrike" kern="1200" baseline="0" dirty="0">
                <a:solidFill>
                  <a:schemeClr val="tx1"/>
                </a:solidFill>
                <a:latin typeface="+mn-lt"/>
                <a:ea typeface="+mn-ea"/>
                <a:cs typeface="+mn-cs"/>
              </a:rPr>
              <a:t>Vehicle to Infrastructure: </a:t>
            </a:r>
            <a:r>
              <a:rPr lang="en-US" sz="1200" b="0" i="0" u="none" strike="noStrike" kern="1200" baseline="0" dirty="0">
                <a:solidFill>
                  <a:schemeClr val="tx1"/>
                </a:solidFill>
                <a:latin typeface="+mn-lt"/>
                <a:ea typeface="+mn-ea"/>
                <a:cs typeface="+mn-cs"/>
              </a:rPr>
              <a:t>These are the solutions used to connect vehicle with infrastructure such as traffic light, weather, hospital, parking etc. Ex: http://www.sensysnetworks.com/</a:t>
            </a:r>
          </a:p>
          <a:p>
            <a:pPr marL="228600" indent="-228600">
              <a:buFont typeface="+mj-lt"/>
              <a:buAutoNum type="arabicPeriod"/>
            </a:pPr>
            <a:r>
              <a:rPr lang="en-US" sz="1200" b="1" i="0" u="none" strike="noStrike" kern="1200" baseline="0" dirty="0">
                <a:solidFill>
                  <a:schemeClr val="tx1"/>
                </a:solidFill>
                <a:latin typeface="+mn-lt"/>
                <a:ea typeface="+mn-ea"/>
                <a:cs typeface="+mn-cs"/>
              </a:rPr>
              <a:t>Infotainment Embedded: </a:t>
            </a:r>
            <a:r>
              <a:rPr lang="en-US" sz="1200" b="0" i="0" u="none" strike="noStrike" kern="1200" baseline="0" dirty="0">
                <a:solidFill>
                  <a:schemeClr val="tx1"/>
                </a:solidFill>
                <a:latin typeface="+mn-lt"/>
                <a:ea typeface="+mn-ea"/>
                <a:cs typeface="+mn-cs"/>
              </a:rPr>
              <a:t>This section includes embedded solutions connected with mobile apps to help drivers while driving. navigating to a destination and talking hands-free, listening to music &amp; switch to another driving app with the voice command.</a:t>
            </a:r>
          </a:p>
          <a:p>
            <a:pPr marL="228600" indent="-228600">
              <a:buFont typeface="+mj-lt"/>
              <a:buAutoNum type="arabicPeriod"/>
            </a:pPr>
            <a:r>
              <a:rPr lang="en-US" sz="1200" b="1" i="0" u="none" strike="noStrike" kern="1200" baseline="0" dirty="0">
                <a:solidFill>
                  <a:schemeClr val="tx1"/>
                </a:solidFill>
                <a:latin typeface="+mn-lt"/>
                <a:ea typeface="+mn-ea"/>
                <a:cs typeface="+mn-cs"/>
              </a:rPr>
              <a:t>Automatic Dongle: </a:t>
            </a:r>
            <a:r>
              <a:rPr lang="en-US" sz="1200" b="0" i="0" u="none" strike="noStrike" kern="1200" baseline="0" dirty="0">
                <a:solidFill>
                  <a:schemeClr val="tx1"/>
                </a:solidFill>
                <a:latin typeface="+mn-lt"/>
                <a:ea typeface="+mn-ea"/>
                <a:cs typeface="+mn-cs"/>
              </a:rPr>
              <a:t>Various Dongle based solutions to track driver activity, manage trip, get alerts etc. https://xgear.io/</a:t>
            </a:r>
          </a:p>
          <a:p>
            <a:pPr marL="0" indent="0">
              <a:buFont typeface="+mj-lt"/>
              <a:buNone/>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4B11ABC-AF75-4827-8911-B93734C633F9}" type="slidenum">
              <a:rPr lang="en-US" smtClean="0"/>
              <a:t>4</a:t>
            </a:fld>
            <a:endParaRPr lang="en-US" dirty="0"/>
          </a:p>
        </p:txBody>
      </p:sp>
    </p:spTree>
    <p:extLst>
      <p:ext uri="{BB962C8B-B14F-4D97-AF65-F5344CB8AC3E}">
        <p14:creationId xmlns:p14="http://schemas.microsoft.com/office/powerpoint/2010/main" val="3735395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https://docs.microsoft.com/en-us/dotnet/architecture/modern-web-apps-azure/development-process-for-azure</a:t>
            </a:r>
          </a:p>
          <a:p>
            <a:endParaRPr lang="en-US" dirty="0"/>
          </a:p>
        </p:txBody>
      </p:sp>
      <p:sp>
        <p:nvSpPr>
          <p:cNvPr id="4" name="Slide Number Placeholder 3"/>
          <p:cNvSpPr>
            <a:spLocks noGrp="1"/>
          </p:cNvSpPr>
          <p:nvPr>
            <p:ph type="sldNum" sz="quarter" idx="10"/>
          </p:nvPr>
        </p:nvSpPr>
        <p:spPr/>
        <p:txBody>
          <a:bodyPr/>
          <a:lstStyle/>
          <a:p>
            <a:fld id="{755E0915-298E-4495-8F2F-F9A53A5B7279}" type="slidenum">
              <a:rPr lang="en-US" smtClean="0"/>
              <a:t>25</a:t>
            </a:fld>
            <a:endParaRPr lang="en-US" dirty="0"/>
          </a:p>
        </p:txBody>
      </p:sp>
    </p:spTree>
    <p:extLst>
      <p:ext uri="{BB962C8B-B14F-4D97-AF65-F5344CB8AC3E}">
        <p14:creationId xmlns:p14="http://schemas.microsoft.com/office/powerpoint/2010/main" val="3518683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5E0915-298E-4495-8F2F-F9A53A5B7279}" type="slidenum">
              <a:rPr lang="en-US" smtClean="0"/>
              <a:t>29</a:t>
            </a:fld>
            <a:endParaRPr lang="en-US" dirty="0"/>
          </a:p>
        </p:txBody>
      </p:sp>
    </p:spTree>
    <p:extLst>
      <p:ext uri="{BB962C8B-B14F-4D97-AF65-F5344CB8AC3E}">
        <p14:creationId xmlns:p14="http://schemas.microsoft.com/office/powerpoint/2010/main" val="1722685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thegatewaydigital.com/"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thegatewaydigital.com/"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thegatewaydigital.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thegatewaydigital.com/"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gatewaytechnolabs.com/"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gatewaydigital.eu/" TargetMode="External"/><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gatewaydigital.eu/"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A11E-FEB4-4DFB-AB1B-C33F8B3860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CDE247-D79C-42DF-AD76-297245B6F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E0CEEB-F5A2-422D-B51D-54FBDCC9043C}"/>
              </a:ext>
            </a:extLst>
          </p:cNvPr>
          <p:cNvSpPr>
            <a:spLocks noGrp="1"/>
          </p:cNvSpPr>
          <p:nvPr>
            <p:ph type="dt" sz="half" idx="10"/>
          </p:nvPr>
        </p:nvSpPr>
        <p:spPr/>
        <p:txBody>
          <a:bodyPr/>
          <a:lstStyle/>
          <a:p>
            <a:fld id="{475D2DFD-CD4D-4F48-9C09-85A49A7BF6F0}" type="datetimeFigureOut">
              <a:rPr lang="en-US" smtClean="0"/>
              <a:t>3/11/2021</a:t>
            </a:fld>
            <a:endParaRPr lang="en-US" dirty="0"/>
          </a:p>
        </p:txBody>
      </p:sp>
      <p:sp>
        <p:nvSpPr>
          <p:cNvPr id="5" name="Footer Placeholder 4">
            <a:extLst>
              <a:ext uri="{FF2B5EF4-FFF2-40B4-BE49-F238E27FC236}">
                <a16:creationId xmlns:a16="http://schemas.microsoft.com/office/drawing/2014/main" id="{702B14F4-CE9C-4361-BD52-DF5B6899EF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D3A7B4-91B3-407E-8207-93F9B214D9A6}"/>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367725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A99EEE-BAF2-4732-B615-F8C2C45D0B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066164-89DC-4D82-B0D2-A94970044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5EA4C1-3F15-4777-8FD9-9C30592209A0}"/>
              </a:ext>
            </a:extLst>
          </p:cNvPr>
          <p:cNvSpPr>
            <a:spLocks noGrp="1"/>
          </p:cNvSpPr>
          <p:nvPr>
            <p:ph type="dt" sz="half" idx="10"/>
          </p:nvPr>
        </p:nvSpPr>
        <p:spPr/>
        <p:txBody>
          <a:bodyPr/>
          <a:lstStyle/>
          <a:p>
            <a:fld id="{475D2DFD-CD4D-4F48-9C09-85A49A7BF6F0}" type="datetimeFigureOut">
              <a:rPr lang="en-US" smtClean="0"/>
              <a:t>3/11/2021</a:t>
            </a:fld>
            <a:endParaRPr lang="en-US" dirty="0"/>
          </a:p>
        </p:txBody>
      </p:sp>
      <p:sp>
        <p:nvSpPr>
          <p:cNvPr id="5" name="Footer Placeholder 4">
            <a:extLst>
              <a:ext uri="{FF2B5EF4-FFF2-40B4-BE49-F238E27FC236}">
                <a16:creationId xmlns:a16="http://schemas.microsoft.com/office/drawing/2014/main" id="{459EF116-06E8-4E5C-8A3A-2484A40AB0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F15331-29D1-405C-9AFC-ACADF09E405A}"/>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5677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20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howcase1-WithBenefits">
    <p:spTree>
      <p:nvGrpSpPr>
        <p:cNvPr id="1" name=""/>
        <p:cNvGrpSpPr/>
        <p:nvPr/>
      </p:nvGrpSpPr>
      <p:grpSpPr>
        <a:xfrm>
          <a:off x="0" y="0"/>
          <a:ext cx="0" cy="0"/>
          <a:chOff x="0" y="0"/>
          <a:chExt cx="0" cy="0"/>
        </a:xfrm>
      </p:grpSpPr>
      <p:sp>
        <p:nvSpPr>
          <p:cNvPr id="43" name="Text Placeholder 4"/>
          <p:cNvSpPr>
            <a:spLocks noGrp="1"/>
          </p:cNvSpPr>
          <p:nvPr>
            <p:ph type="body" sz="quarter" idx="12" hasCustomPrompt="1"/>
          </p:nvPr>
        </p:nvSpPr>
        <p:spPr>
          <a:xfrm>
            <a:off x="6150457" y="2698642"/>
            <a:ext cx="5930900" cy="3704183"/>
          </a:xfrm>
        </p:spPr>
        <p:txBody>
          <a:bodyPr>
            <a:normAutofit/>
          </a:bodyPr>
          <a:lstStyle>
            <a:lvl1pPr marL="228600" indent="-228600">
              <a:buFont typeface="Arial" panose="020B0604020202020204" pitchFamily="34" charset="0"/>
              <a:buChar char="•"/>
              <a:defRPr lang="en-US" sz="14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5" name="Text Placeholder 4"/>
          <p:cNvSpPr>
            <a:spLocks noGrp="1"/>
          </p:cNvSpPr>
          <p:nvPr>
            <p:ph type="body" sz="quarter" idx="11" hasCustomPrompt="1"/>
          </p:nvPr>
        </p:nvSpPr>
        <p:spPr>
          <a:xfrm>
            <a:off x="6150457" y="1093209"/>
            <a:ext cx="5930900" cy="1103777"/>
          </a:xfrm>
        </p:spPr>
        <p:txBody>
          <a:bodyPr>
            <a:normAutofit/>
          </a:bodyPr>
          <a:lstStyle>
            <a:lvl1pPr marL="0" indent="0">
              <a:buNone/>
              <a:defRPr lang="en-US" sz="14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3" name="Text Placeholder 2"/>
          <p:cNvSpPr>
            <a:spLocks noGrp="1"/>
          </p:cNvSpPr>
          <p:nvPr>
            <p:ph type="body" sz="quarter" idx="10" hasCustomPrompt="1"/>
          </p:nvPr>
        </p:nvSpPr>
        <p:spPr>
          <a:xfrm>
            <a:off x="8866094" y="155372"/>
            <a:ext cx="3299745" cy="436181"/>
          </a:xfrm>
        </p:spPr>
        <p:txBody>
          <a:bodyPr anchor="ctr" anchorCtr="1">
            <a:normAutofit/>
          </a:bodyPr>
          <a:lstStyle>
            <a:lvl1pPr marL="0" indent="0">
              <a:lnSpc>
                <a:spcPct val="100000"/>
              </a:lnSpc>
              <a:spcBef>
                <a:spcPts val="0"/>
              </a:spcBef>
              <a:buNone/>
              <a:defRPr sz="1600"/>
            </a:lvl1pPr>
          </a:lstStyle>
          <a:p>
            <a:r>
              <a:rPr lang="en-US" dirty="0">
                <a:solidFill>
                  <a:schemeClr val="tx1">
                    <a:lumMod val="65000"/>
                    <a:lumOff val="35000"/>
                  </a:schemeClr>
                </a:solidFill>
              </a:rPr>
              <a:t>Sector | Country</a:t>
            </a:r>
          </a:p>
        </p:txBody>
      </p:sp>
      <p:sp>
        <p:nvSpPr>
          <p:cNvPr id="20" name="Rectangle 19"/>
          <p:cNvSpPr/>
          <p:nvPr userDrawn="1"/>
        </p:nvSpPr>
        <p:spPr>
          <a:xfrm>
            <a:off x="6150457" y="709172"/>
            <a:ext cx="2149306" cy="369332"/>
          </a:xfrm>
          <a:prstGeom prst="rect">
            <a:avLst/>
          </a:prstGeom>
          <a:noFill/>
        </p:spPr>
        <p:txBody>
          <a:bodyPr wrap="square" rtlCol="0">
            <a:spAutoFit/>
          </a:bodyPr>
          <a:lstStyle/>
          <a:p>
            <a:pPr lvl="0">
              <a:lnSpc>
                <a:spcPct val="100000"/>
              </a:lnSpc>
            </a:pPr>
            <a:r>
              <a:rPr lang="en-US" b="0" spc="0" dirty="0">
                <a:solidFill>
                  <a:schemeClr val="tx1">
                    <a:lumMod val="75000"/>
                    <a:lumOff val="25000"/>
                  </a:schemeClr>
                </a:solidFill>
                <a:cs typeface="Arial" panose="020B0604020202020204" pitchFamily="34" charset="0"/>
              </a:rPr>
              <a:t>BUSINESS SCENARIO</a:t>
            </a:r>
          </a:p>
        </p:txBody>
      </p:sp>
      <p:sp>
        <p:nvSpPr>
          <p:cNvPr id="21" name="Rectangle 20"/>
          <p:cNvSpPr/>
          <p:nvPr userDrawn="1"/>
        </p:nvSpPr>
        <p:spPr>
          <a:xfrm>
            <a:off x="6150457" y="2314604"/>
            <a:ext cx="1358513" cy="369332"/>
          </a:xfrm>
          <a:prstGeom prst="rect">
            <a:avLst/>
          </a:prstGeom>
          <a:noFill/>
        </p:spPr>
        <p:txBody>
          <a:bodyPr wrap="square" rtlCol="0">
            <a:spAutoFit/>
          </a:bodyPr>
          <a:lstStyle/>
          <a:p>
            <a:pPr lvl="0">
              <a:lnSpc>
                <a:spcPct val="100000"/>
              </a:lnSpc>
            </a:pPr>
            <a:r>
              <a:rPr lang="en-US" b="0" spc="0" dirty="0">
                <a:solidFill>
                  <a:schemeClr val="tx1">
                    <a:lumMod val="75000"/>
                    <a:lumOff val="25000"/>
                  </a:schemeClr>
                </a:solidFill>
                <a:cs typeface="Arial" panose="020B0604020202020204" pitchFamily="34" charset="0"/>
              </a:rPr>
              <a:t>HIGHLIGHTS</a:t>
            </a:r>
          </a:p>
        </p:txBody>
      </p:sp>
      <p:sp>
        <p:nvSpPr>
          <p:cNvPr id="22" name="Rectangle 21"/>
          <p:cNvSpPr/>
          <p:nvPr userDrawn="1"/>
        </p:nvSpPr>
        <p:spPr>
          <a:xfrm>
            <a:off x="204788" y="5239114"/>
            <a:ext cx="1079591" cy="369332"/>
          </a:xfrm>
          <a:prstGeom prst="rect">
            <a:avLst/>
          </a:prstGeom>
          <a:noFill/>
        </p:spPr>
        <p:txBody>
          <a:bodyPr wrap="square" rtlCol="0">
            <a:spAutoFit/>
          </a:bodyPr>
          <a:lstStyle/>
          <a:p>
            <a:pPr lvl="0">
              <a:lnSpc>
                <a:spcPct val="100000"/>
              </a:lnSpc>
            </a:pPr>
            <a:r>
              <a:rPr lang="en-US" b="0" spc="0" dirty="0">
                <a:solidFill>
                  <a:schemeClr val="tx1">
                    <a:lumMod val="75000"/>
                    <a:lumOff val="25000"/>
                  </a:schemeClr>
                </a:solidFill>
                <a:cs typeface="Arial" panose="020B0604020202020204" pitchFamily="34" charset="0"/>
              </a:rPr>
              <a:t>BENEFITS</a:t>
            </a:r>
          </a:p>
        </p:txBody>
      </p:sp>
      <p:sp>
        <p:nvSpPr>
          <p:cNvPr id="15" name="Text Placeholder 4"/>
          <p:cNvSpPr>
            <a:spLocks noGrp="1"/>
          </p:cNvSpPr>
          <p:nvPr>
            <p:ph type="body" sz="quarter" idx="13" hasCustomPrompt="1"/>
          </p:nvPr>
        </p:nvSpPr>
        <p:spPr>
          <a:xfrm>
            <a:off x="204788" y="5641276"/>
            <a:ext cx="1704694" cy="783389"/>
          </a:xfrm>
        </p:spPr>
        <p:txBody>
          <a:bodyPr>
            <a:normAutofit/>
          </a:bodyPr>
          <a:lstStyle>
            <a:lvl1pPr marL="0" indent="0" algn="l">
              <a:buNone/>
              <a:defRPr lang="en-US" sz="13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16" name="Text Placeholder 4"/>
          <p:cNvSpPr>
            <a:spLocks noGrp="1"/>
          </p:cNvSpPr>
          <p:nvPr>
            <p:ph type="body" sz="quarter" idx="16" hasCustomPrompt="1"/>
          </p:nvPr>
        </p:nvSpPr>
        <p:spPr>
          <a:xfrm>
            <a:off x="4271790" y="5641276"/>
            <a:ext cx="1704694" cy="783389"/>
          </a:xfrm>
        </p:spPr>
        <p:txBody>
          <a:bodyPr>
            <a:normAutofit/>
          </a:bodyPr>
          <a:lstStyle>
            <a:lvl1pPr marL="0" indent="0" algn="l">
              <a:buNone/>
              <a:defRPr lang="en-US" sz="13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17" name="Text Placeholder 4"/>
          <p:cNvSpPr>
            <a:spLocks noGrp="1"/>
          </p:cNvSpPr>
          <p:nvPr>
            <p:ph type="body" sz="quarter" idx="17" hasCustomPrompt="1"/>
          </p:nvPr>
        </p:nvSpPr>
        <p:spPr>
          <a:xfrm>
            <a:off x="2238289" y="5641276"/>
            <a:ext cx="1704694" cy="783389"/>
          </a:xfrm>
        </p:spPr>
        <p:txBody>
          <a:bodyPr>
            <a:normAutofit/>
          </a:bodyPr>
          <a:lstStyle>
            <a:lvl1pPr marL="0" indent="0" algn="l">
              <a:buNone/>
              <a:defRPr lang="en-US" sz="13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33" name="Rectangle 32"/>
          <p:cNvSpPr/>
          <p:nvPr userDrawn="1"/>
        </p:nvSpPr>
        <p:spPr>
          <a:xfrm>
            <a:off x="161079" y="169046"/>
            <a:ext cx="676446" cy="676446"/>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Placeholder 1"/>
          <p:cNvSpPr txBox="1">
            <a:spLocks/>
          </p:cNvSpPr>
          <p:nvPr userDrawn="1"/>
        </p:nvSpPr>
        <p:spPr>
          <a:xfrm>
            <a:off x="258750" y="267970"/>
            <a:ext cx="6795693" cy="4686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2400" b="1" kern="1200" spc="0" dirty="0">
                <a:solidFill>
                  <a:srgbClr val="03045E"/>
                </a:solidFill>
                <a:latin typeface="Segoe UI" panose="020B0502040204020203" pitchFamily="34" charset="0"/>
                <a:ea typeface="+mn-ea"/>
                <a:cs typeface="Arial" panose="020B0604020202020204" pitchFamily="34" charset="0"/>
              </a:defRPr>
            </a:lvl1pPr>
          </a:lstStyle>
          <a:p>
            <a:pPr>
              <a:lnSpc>
                <a:spcPct val="100000"/>
              </a:lnSpc>
            </a:pPr>
            <a:r>
              <a:rPr lang="en-US" dirty="0"/>
              <a:t>Click To Edit Title</a:t>
            </a:r>
          </a:p>
        </p:txBody>
      </p:sp>
      <p:grpSp>
        <p:nvGrpSpPr>
          <p:cNvPr id="36" name="Group 35"/>
          <p:cNvGrpSpPr/>
          <p:nvPr userDrawn="1"/>
        </p:nvGrpSpPr>
        <p:grpSpPr>
          <a:xfrm>
            <a:off x="764" y="-10902"/>
            <a:ext cx="12191236" cy="45720"/>
            <a:chOff x="764" y="1227666"/>
            <a:chExt cx="9185569" cy="93134"/>
          </a:xfrm>
        </p:grpSpPr>
        <p:sp>
          <p:nvSpPr>
            <p:cNvPr id="37" name="Rectangle 36"/>
            <p:cNvSpPr/>
            <p:nvPr userDrawn="1"/>
          </p:nvSpPr>
          <p:spPr>
            <a:xfrm>
              <a:off x="764" y="1227666"/>
              <a:ext cx="1844970" cy="93134"/>
            </a:xfrm>
            <a:prstGeom prst="rect">
              <a:avLst/>
            </a:prstGeom>
            <a:solidFill>
              <a:srgbClr val="FBAA0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38" name="Rectangle 37"/>
            <p:cNvSpPr/>
            <p:nvPr userDrawn="1"/>
          </p:nvSpPr>
          <p:spPr>
            <a:xfrm>
              <a:off x="1829564" y="1227666"/>
              <a:ext cx="1844970" cy="93134"/>
            </a:xfrm>
            <a:prstGeom prst="rect">
              <a:avLst/>
            </a:prstGeom>
            <a:solidFill>
              <a:srgbClr val="03045E"/>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39" name="Rectangle 38"/>
            <p:cNvSpPr/>
            <p:nvPr userDrawn="1"/>
          </p:nvSpPr>
          <p:spPr>
            <a:xfrm>
              <a:off x="3666830" y="1227666"/>
              <a:ext cx="1844970" cy="93134"/>
            </a:xfrm>
            <a:prstGeom prst="rect">
              <a:avLst/>
            </a:prstGeom>
            <a:solidFill>
              <a:srgbClr val="0077B6"/>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40" name="Rectangle 39"/>
            <p:cNvSpPr/>
            <p:nvPr userDrawn="1"/>
          </p:nvSpPr>
          <p:spPr>
            <a:xfrm>
              <a:off x="5495630" y="1227666"/>
              <a:ext cx="1844970" cy="93134"/>
            </a:xfrm>
            <a:prstGeom prst="rect">
              <a:avLst/>
            </a:prstGeom>
            <a:solidFill>
              <a:srgbClr val="00B4D8"/>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41" name="Rectangle 40"/>
            <p:cNvSpPr/>
            <p:nvPr userDrawn="1"/>
          </p:nvSpPr>
          <p:spPr>
            <a:xfrm>
              <a:off x="7341363" y="1227666"/>
              <a:ext cx="1844970" cy="93134"/>
            </a:xfrm>
            <a:prstGeom prst="rect">
              <a:avLst/>
            </a:prstGeom>
            <a:solidFill>
              <a:srgbClr val="90E0E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grpSp>
      <p:sp>
        <p:nvSpPr>
          <p:cNvPr id="42" name="Rectangle 41"/>
          <p:cNvSpPr/>
          <p:nvPr userDrawn="1"/>
        </p:nvSpPr>
        <p:spPr>
          <a:xfrm>
            <a:off x="1524" y="6585938"/>
            <a:ext cx="12190476" cy="272062"/>
          </a:xfrm>
          <a:prstGeom prst="rect">
            <a:avLst/>
          </a:prstGeom>
          <a:noFill/>
          <a:ln w="9525" cap="flat" cmpd="sng" algn="ctr">
            <a:solidFill>
              <a:schemeClr val="bg1">
                <a:lumMod val="95000"/>
              </a:schemeClr>
            </a:solidFill>
            <a:prstDash val="solid"/>
          </a:ln>
          <a:effectLst/>
        </p:spPr>
        <p:txBody>
          <a:bodyPr rtlCol="0" anchor="t"/>
          <a:lstStyle/>
          <a:p>
            <a:pPr marR="0" lvl="0" indent="0" algn="r" fontAlgn="auto">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1400" b="0" i="0" u="none" strike="noStrike" kern="0" cap="none" spc="0" normalizeH="0" baseline="0" dirty="0">
              <a:ln>
                <a:noFill/>
              </a:ln>
              <a:solidFill>
                <a:prstClr val="white"/>
              </a:solidFill>
              <a:effectLst/>
              <a:uLnTx/>
              <a:uFillTx/>
            </a:endParaRPr>
          </a:p>
        </p:txBody>
      </p:sp>
      <p:sp>
        <p:nvSpPr>
          <p:cNvPr id="44" name="Rectangle 43"/>
          <p:cNvSpPr/>
          <p:nvPr userDrawn="1"/>
        </p:nvSpPr>
        <p:spPr>
          <a:xfrm>
            <a:off x="76413" y="6604221"/>
            <a:ext cx="3114955" cy="215444"/>
          </a:xfrm>
          <a:prstGeom prst="rect">
            <a:avLst/>
          </a:prstGeom>
        </p:spPr>
        <p:txBody>
          <a:bodyPr wrap="none" anchor="ctr" anchorCtr="0">
            <a:spAutoFit/>
          </a:bodyPr>
          <a:lstStyle/>
          <a:p>
            <a:pPr lvl="0" algn="l">
              <a:defRPr/>
            </a:pPr>
            <a:r>
              <a:rPr lang="en-US" sz="800" kern="0" dirty="0">
                <a:solidFill>
                  <a:schemeClr val="bg1">
                    <a:lumMod val="65000"/>
                  </a:schemeClr>
                </a:solidFill>
                <a:latin typeface="Segoe UI" panose="020B0502040204020203" pitchFamily="34" charset="0"/>
              </a:rPr>
              <a:t>© Gateway Digital - A Division of Gateway Group </a:t>
            </a:r>
            <a:r>
              <a:rPr lang="en-US" sz="800" kern="0" baseline="0" dirty="0">
                <a:solidFill>
                  <a:schemeClr val="bg1">
                    <a:lumMod val="65000"/>
                  </a:schemeClr>
                </a:solidFill>
                <a:latin typeface="Segoe UI" panose="020B0502040204020203" pitchFamily="34" charset="0"/>
              </a:rPr>
              <a:t> </a:t>
            </a:r>
            <a:r>
              <a:rPr lang="en-US" sz="800" kern="0" dirty="0">
                <a:solidFill>
                  <a:schemeClr val="bg1">
                    <a:lumMod val="65000"/>
                  </a:schemeClr>
                </a:solidFill>
                <a:latin typeface="Segoe UI" panose="020B0502040204020203" pitchFamily="34" charset="0"/>
              </a:rPr>
              <a:t>|  Confidential</a:t>
            </a:r>
          </a:p>
        </p:txBody>
      </p:sp>
      <p:sp>
        <p:nvSpPr>
          <p:cNvPr id="45" name="Rectangle 44"/>
          <p:cNvSpPr/>
          <p:nvPr userDrawn="1"/>
        </p:nvSpPr>
        <p:spPr>
          <a:xfrm>
            <a:off x="8915400" y="6592680"/>
            <a:ext cx="3176809" cy="215444"/>
          </a:xfrm>
          <a:prstGeom prst="rect">
            <a:avLst/>
          </a:prstGeom>
        </p:spPr>
        <p:txBody>
          <a:bodyPr wrap="square">
            <a:spAutoFit/>
          </a:bodyPr>
          <a:lstStyle/>
          <a:p>
            <a:pPr algn="r"/>
            <a:r>
              <a:rPr lang="en-US" sz="800" kern="0" spc="80" dirty="0">
                <a:solidFill>
                  <a:schemeClr val="bg1">
                    <a:lumMod val="65000"/>
                  </a:schemeClr>
                </a:solidFill>
                <a:latin typeface="Segoe UI" panose="020B0502040204020203" pitchFamily="34" charset="0"/>
              </a:rPr>
              <a:t>CONSULTING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DIGITAL SOLUTIONS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IT SERVICES</a:t>
            </a:r>
          </a:p>
        </p:txBody>
      </p:sp>
    </p:spTree>
    <p:extLst>
      <p:ext uri="{BB962C8B-B14F-4D97-AF65-F5344CB8AC3E}">
        <p14:creationId xmlns:p14="http://schemas.microsoft.com/office/powerpoint/2010/main" val="2761531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grpSp>
        <p:nvGrpSpPr>
          <p:cNvPr id="74" name="Group 73"/>
          <p:cNvGrpSpPr/>
          <p:nvPr userDrawn="1"/>
        </p:nvGrpSpPr>
        <p:grpSpPr>
          <a:xfrm>
            <a:off x="764" y="-10902"/>
            <a:ext cx="12191236" cy="45720"/>
            <a:chOff x="764" y="1227666"/>
            <a:chExt cx="9185569" cy="93134"/>
          </a:xfrm>
        </p:grpSpPr>
        <p:sp>
          <p:nvSpPr>
            <p:cNvPr id="75" name="Rectangle 74"/>
            <p:cNvSpPr/>
            <p:nvPr userDrawn="1"/>
          </p:nvSpPr>
          <p:spPr>
            <a:xfrm>
              <a:off x="764" y="1227666"/>
              <a:ext cx="1844970" cy="93134"/>
            </a:xfrm>
            <a:prstGeom prst="rect">
              <a:avLst/>
            </a:prstGeom>
            <a:solidFill>
              <a:srgbClr val="FBAA0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6" name="Rectangle 75"/>
            <p:cNvSpPr/>
            <p:nvPr userDrawn="1"/>
          </p:nvSpPr>
          <p:spPr>
            <a:xfrm>
              <a:off x="1829564" y="1227666"/>
              <a:ext cx="1844970" cy="93134"/>
            </a:xfrm>
            <a:prstGeom prst="rect">
              <a:avLst/>
            </a:prstGeom>
            <a:solidFill>
              <a:srgbClr val="03045E"/>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7" name="Rectangle 76"/>
            <p:cNvSpPr/>
            <p:nvPr userDrawn="1"/>
          </p:nvSpPr>
          <p:spPr>
            <a:xfrm>
              <a:off x="3666830" y="1227666"/>
              <a:ext cx="1844970" cy="93134"/>
            </a:xfrm>
            <a:prstGeom prst="rect">
              <a:avLst/>
            </a:prstGeom>
            <a:solidFill>
              <a:srgbClr val="0077B6"/>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8" name="Rectangle 77"/>
            <p:cNvSpPr/>
            <p:nvPr userDrawn="1"/>
          </p:nvSpPr>
          <p:spPr>
            <a:xfrm>
              <a:off x="5495630" y="1227666"/>
              <a:ext cx="1844970" cy="93134"/>
            </a:xfrm>
            <a:prstGeom prst="rect">
              <a:avLst/>
            </a:prstGeom>
            <a:solidFill>
              <a:srgbClr val="00B4D8"/>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9" name="Rectangle 78"/>
            <p:cNvSpPr/>
            <p:nvPr userDrawn="1"/>
          </p:nvSpPr>
          <p:spPr>
            <a:xfrm>
              <a:off x="7341363" y="1227666"/>
              <a:ext cx="1844970" cy="93134"/>
            </a:xfrm>
            <a:prstGeom prst="rect">
              <a:avLst/>
            </a:prstGeom>
            <a:solidFill>
              <a:srgbClr val="90E0E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grpSp>
      <p:sp>
        <p:nvSpPr>
          <p:cNvPr id="80" name="Rectangle 79"/>
          <p:cNvSpPr/>
          <p:nvPr userDrawn="1"/>
        </p:nvSpPr>
        <p:spPr>
          <a:xfrm>
            <a:off x="1524" y="6585938"/>
            <a:ext cx="12190476" cy="272062"/>
          </a:xfrm>
          <a:prstGeom prst="rect">
            <a:avLst/>
          </a:prstGeom>
          <a:noFill/>
          <a:ln w="9525" cap="flat" cmpd="sng" algn="ctr">
            <a:solidFill>
              <a:schemeClr val="bg1">
                <a:lumMod val="95000"/>
              </a:schemeClr>
            </a:solidFill>
            <a:prstDash val="solid"/>
          </a:ln>
          <a:effectLst/>
        </p:spPr>
        <p:txBody>
          <a:bodyPr rtlCol="0" anchor="t"/>
          <a:lstStyle/>
          <a:p>
            <a:pPr marR="0" lvl="0" indent="0" algn="r" fontAlgn="auto">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1400" b="0" i="0" u="none" strike="noStrike" kern="0" cap="none" spc="0" normalizeH="0" baseline="0" dirty="0">
              <a:ln>
                <a:noFill/>
              </a:ln>
              <a:solidFill>
                <a:prstClr val="white"/>
              </a:solidFill>
              <a:effectLst/>
              <a:uLnTx/>
              <a:uFillTx/>
            </a:endParaRPr>
          </a:p>
        </p:txBody>
      </p:sp>
      <p:sp>
        <p:nvSpPr>
          <p:cNvPr id="81" name="Rectangle 80">
            <a:hlinkClick r:id="rId2"/>
          </p:cNvPr>
          <p:cNvSpPr/>
          <p:nvPr userDrawn="1"/>
        </p:nvSpPr>
        <p:spPr>
          <a:xfrm>
            <a:off x="4438243" y="6600644"/>
            <a:ext cx="3266424" cy="230832"/>
          </a:xfrm>
          <a:prstGeom prst="rect">
            <a:avLst/>
          </a:prstGeom>
        </p:spPr>
        <p:txBody>
          <a:bodyPr wrap="square">
            <a:spAutoFit/>
          </a:bodyPr>
          <a:lstStyle/>
          <a:p>
            <a:pPr marL="0" algn="ctr" defTabSz="914400" rtl="0" eaLnBrk="1" latinLnBrk="0" hangingPunct="1"/>
            <a:r>
              <a:rPr lang="en-US" sz="900" b="0" kern="1200" spc="300" baseline="0" dirty="0">
                <a:solidFill>
                  <a:schemeClr val="tx1">
                    <a:lumMod val="75000"/>
                    <a:lumOff val="25000"/>
                  </a:schemeClr>
                </a:solidFill>
                <a:latin typeface="Segoe UI" panose="020B0502040204020203" pitchFamily="34" charset="0"/>
                <a:ea typeface="Verdana" panose="020B0604030504040204" pitchFamily="34" charset="0"/>
                <a:cs typeface="Verdana" panose="020B0604030504040204" pitchFamily="34" charset="0"/>
              </a:rPr>
              <a:t>WWW.THEGATEWAYDIGITAL.COM</a:t>
            </a:r>
          </a:p>
        </p:txBody>
      </p:sp>
      <p:sp>
        <p:nvSpPr>
          <p:cNvPr id="82" name="Rectangle 81"/>
          <p:cNvSpPr/>
          <p:nvPr userDrawn="1"/>
        </p:nvSpPr>
        <p:spPr>
          <a:xfrm>
            <a:off x="76413" y="6604221"/>
            <a:ext cx="3086101" cy="215444"/>
          </a:xfrm>
          <a:prstGeom prst="rect">
            <a:avLst/>
          </a:prstGeom>
        </p:spPr>
        <p:txBody>
          <a:bodyPr wrap="none" anchor="ctr" anchorCtr="0">
            <a:spAutoFit/>
          </a:bodyPr>
          <a:lstStyle/>
          <a:p>
            <a:pPr lvl="0" algn="l">
              <a:defRPr/>
            </a:pPr>
            <a:r>
              <a:rPr lang="en-US" sz="800" kern="0" dirty="0">
                <a:solidFill>
                  <a:schemeClr val="bg1">
                    <a:lumMod val="65000"/>
                  </a:schemeClr>
                </a:solidFill>
                <a:latin typeface="Segoe UI" panose="020B0502040204020203" pitchFamily="34" charset="0"/>
              </a:rPr>
              <a:t>© Gateway Digital - A Division of Gateway Group </a:t>
            </a:r>
            <a:r>
              <a:rPr lang="en-US" sz="800" kern="0" baseline="0" dirty="0">
                <a:solidFill>
                  <a:schemeClr val="bg1">
                    <a:lumMod val="65000"/>
                  </a:schemeClr>
                </a:solidFill>
                <a:latin typeface="Segoe UI" panose="020B0502040204020203" pitchFamily="34" charset="0"/>
              </a:rPr>
              <a:t> </a:t>
            </a:r>
            <a:r>
              <a:rPr lang="en-US" sz="800" kern="0" dirty="0">
                <a:solidFill>
                  <a:schemeClr val="bg1">
                    <a:lumMod val="65000"/>
                  </a:schemeClr>
                </a:solidFill>
                <a:latin typeface="Segoe UI" panose="020B0502040204020203" pitchFamily="34" charset="0"/>
              </a:rPr>
              <a:t>|  Confidential</a:t>
            </a:r>
          </a:p>
        </p:txBody>
      </p:sp>
      <p:sp>
        <p:nvSpPr>
          <p:cNvPr id="83" name="Rectangle 82"/>
          <p:cNvSpPr/>
          <p:nvPr userDrawn="1"/>
        </p:nvSpPr>
        <p:spPr>
          <a:xfrm>
            <a:off x="8915400" y="6592680"/>
            <a:ext cx="3176809" cy="215444"/>
          </a:xfrm>
          <a:prstGeom prst="rect">
            <a:avLst/>
          </a:prstGeom>
        </p:spPr>
        <p:txBody>
          <a:bodyPr wrap="square">
            <a:spAutoFit/>
          </a:bodyPr>
          <a:lstStyle/>
          <a:p>
            <a:pPr algn="r"/>
            <a:r>
              <a:rPr lang="en-US" sz="800" kern="0" spc="80" dirty="0">
                <a:solidFill>
                  <a:schemeClr val="bg1">
                    <a:lumMod val="65000"/>
                  </a:schemeClr>
                </a:solidFill>
                <a:latin typeface="Segoe UI" panose="020B0502040204020203" pitchFamily="34" charset="0"/>
              </a:rPr>
              <a:t>CONSULTING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DIGITAL SOLUTIONS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IT SERVICES</a:t>
            </a:r>
          </a:p>
        </p:txBody>
      </p:sp>
    </p:spTree>
    <p:extLst>
      <p:ext uri="{BB962C8B-B14F-4D97-AF65-F5344CB8AC3E}">
        <p14:creationId xmlns:p14="http://schemas.microsoft.com/office/powerpoint/2010/main" val="1229868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Rectangle 2"/>
          <p:cNvSpPr/>
          <p:nvPr userDrawn="1"/>
        </p:nvSpPr>
        <p:spPr>
          <a:xfrm>
            <a:off x="161079" y="169046"/>
            <a:ext cx="676446" cy="676446"/>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Placeholder 1"/>
          <p:cNvSpPr>
            <a:spLocks noGrp="1"/>
          </p:cNvSpPr>
          <p:nvPr>
            <p:ph type="title" hasCustomPrompt="1"/>
          </p:nvPr>
        </p:nvSpPr>
        <p:spPr>
          <a:xfrm>
            <a:off x="258750" y="267970"/>
            <a:ext cx="8675720" cy="461665"/>
          </a:xfrm>
          <a:prstGeom prst="rect">
            <a:avLst/>
          </a:prstGeom>
          <a:noFill/>
        </p:spPr>
        <p:txBody>
          <a:bodyPr vert="horz" wrap="square" lIns="91440" tIns="45720" rIns="91440" bIns="45720" rtlCol="0" anchor="ctr">
            <a:spAutoFit/>
          </a:bodyPr>
          <a:lstStyle>
            <a:lvl1pPr>
              <a:defRPr lang="en-US" sz="2400" b="1" spc="0" dirty="0">
                <a:solidFill>
                  <a:srgbClr val="03045E"/>
                </a:solidFill>
                <a:latin typeface="Segoe UI" panose="020B0502040204020203" pitchFamily="34" charset="0"/>
                <a:ea typeface="+mn-ea"/>
                <a:cs typeface="Arial" panose="020B0604020202020204" pitchFamily="34" charset="0"/>
              </a:defRPr>
            </a:lvl1pPr>
          </a:lstStyle>
          <a:p>
            <a:pPr marL="0" lvl="0">
              <a:lnSpc>
                <a:spcPct val="100000"/>
              </a:lnSpc>
            </a:pPr>
            <a:r>
              <a:rPr lang="en-US" dirty="0"/>
              <a:t>Click To Edit Title</a:t>
            </a:r>
          </a:p>
        </p:txBody>
      </p:sp>
      <p:grpSp>
        <p:nvGrpSpPr>
          <p:cNvPr id="74" name="Group 73"/>
          <p:cNvGrpSpPr/>
          <p:nvPr userDrawn="1"/>
        </p:nvGrpSpPr>
        <p:grpSpPr>
          <a:xfrm>
            <a:off x="764" y="-10902"/>
            <a:ext cx="12191236" cy="45720"/>
            <a:chOff x="764" y="1227666"/>
            <a:chExt cx="9185569" cy="93134"/>
          </a:xfrm>
        </p:grpSpPr>
        <p:sp>
          <p:nvSpPr>
            <p:cNvPr id="75" name="Rectangle 74"/>
            <p:cNvSpPr/>
            <p:nvPr userDrawn="1"/>
          </p:nvSpPr>
          <p:spPr>
            <a:xfrm>
              <a:off x="764" y="1227666"/>
              <a:ext cx="1844970" cy="93134"/>
            </a:xfrm>
            <a:prstGeom prst="rect">
              <a:avLst/>
            </a:prstGeom>
            <a:solidFill>
              <a:srgbClr val="FBAA0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6" name="Rectangle 75"/>
            <p:cNvSpPr/>
            <p:nvPr userDrawn="1"/>
          </p:nvSpPr>
          <p:spPr>
            <a:xfrm>
              <a:off x="1829564" y="1227666"/>
              <a:ext cx="1844970" cy="93134"/>
            </a:xfrm>
            <a:prstGeom prst="rect">
              <a:avLst/>
            </a:prstGeom>
            <a:solidFill>
              <a:srgbClr val="03045E"/>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7" name="Rectangle 76"/>
            <p:cNvSpPr/>
            <p:nvPr userDrawn="1"/>
          </p:nvSpPr>
          <p:spPr>
            <a:xfrm>
              <a:off x="3666830" y="1227666"/>
              <a:ext cx="1844970" cy="93134"/>
            </a:xfrm>
            <a:prstGeom prst="rect">
              <a:avLst/>
            </a:prstGeom>
            <a:solidFill>
              <a:srgbClr val="0077B6"/>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8" name="Rectangle 77"/>
            <p:cNvSpPr/>
            <p:nvPr userDrawn="1"/>
          </p:nvSpPr>
          <p:spPr>
            <a:xfrm>
              <a:off x="5495630" y="1227666"/>
              <a:ext cx="1844970" cy="93134"/>
            </a:xfrm>
            <a:prstGeom prst="rect">
              <a:avLst/>
            </a:prstGeom>
            <a:solidFill>
              <a:srgbClr val="00B4D8"/>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79" name="Rectangle 78"/>
            <p:cNvSpPr/>
            <p:nvPr userDrawn="1"/>
          </p:nvSpPr>
          <p:spPr>
            <a:xfrm>
              <a:off x="7341363" y="1227666"/>
              <a:ext cx="1844970" cy="93134"/>
            </a:xfrm>
            <a:prstGeom prst="rect">
              <a:avLst/>
            </a:prstGeom>
            <a:solidFill>
              <a:srgbClr val="90E0E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grpSp>
      <p:sp>
        <p:nvSpPr>
          <p:cNvPr id="80" name="Rectangle 79"/>
          <p:cNvSpPr/>
          <p:nvPr userDrawn="1"/>
        </p:nvSpPr>
        <p:spPr>
          <a:xfrm>
            <a:off x="1524" y="6585938"/>
            <a:ext cx="12190476" cy="272062"/>
          </a:xfrm>
          <a:prstGeom prst="rect">
            <a:avLst/>
          </a:prstGeom>
          <a:noFill/>
          <a:ln w="9525" cap="flat" cmpd="sng" algn="ctr">
            <a:solidFill>
              <a:schemeClr val="bg1">
                <a:lumMod val="95000"/>
              </a:schemeClr>
            </a:solidFill>
            <a:prstDash val="solid"/>
          </a:ln>
          <a:effectLst/>
        </p:spPr>
        <p:txBody>
          <a:bodyPr rtlCol="0" anchor="t"/>
          <a:lstStyle/>
          <a:p>
            <a:pPr marR="0" lvl="0" indent="0" algn="r" fontAlgn="auto">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1400" b="0" i="0" u="none" strike="noStrike" kern="0" cap="none" spc="0" normalizeH="0" baseline="0" dirty="0">
              <a:ln>
                <a:noFill/>
              </a:ln>
              <a:solidFill>
                <a:prstClr val="white"/>
              </a:solidFill>
              <a:effectLst/>
              <a:uLnTx/>
              <a:uFillTx/>
            </a:endParaRPr>
          </a:p>
        </p:txBody>
      </p:sp>
      <p:sp>
        <p:nvSpPr>
          <p:cNvPr id="81" name="Rectangle 80">
            <a:hlinkClick r:id="rId2"/>
          </p:cNvPr>
          <p:cNvSpPr/>
          <p:nvPr userDrawn="1"/>
        </p:nvSpPr>
        <p:spPr>
          <a:xfrm>
            <a:off x="4438243" y="6600644"/>
            <a:ext cx="3266424" cy="230832"/>
          </a:xfrm>
          <a:prstGeom prst="rect">
            <a:avLst/>
          </a:prstGeom>
        </p:spPr>
        <p:txBody>
          <a:bodyPr wrap="square">
            <a:spAutoFit/>
          </a:bodyPr>
          <a:lstStyle/>
          <a:p>
            <a:pPr marL="0" algn="ctr" defTabSz="914400" rtl="0" eaLnBrk="1" latinLnBrk="0" hangingPunct="1"/>
            <a:r>
              <a:rPr lang="en-US" sz="900" b="0" kern="1200" spc="300" baseline="0" dirty="0">
                <a:solidFill>
                  <a:schemeClr val="tx1">
                    <a:lumMod val="75000"/>
                    <a:lumOff val="25000"/>
                  </a:schemeClr>
                </a:solidFill>
                <a:latin typeface="Segoe UI" panose="020B0502040204020203" pitchFamily="34" charset="0"/>
                <a:ea typeface="Verdana" panose="020B0604030504040204" pitchFamily="34" charset="0"/>
                <a:cs typeface="Verdana" panose="020B0604030504040204" pitchFamily="34" charset="0"/>
              </a:rPr>
              <a:t>WWW.THEGATEWAYDIGITAL.COM</a:t>
            </a:r>
          </a:p>
        </p:txBody>
      </p:sp>
      <p:sp>
        <p:nvSpPr>
          <p:cNvPr id="82" name="Rectangle 81"/>
          <p:cNvSpPr/>
          <p:nvPr userDrawn="1"/>
        </p:nvSpPr>
        <p:spPr>
          <a:xfrm>
            <a:off x="76413" y="6604221"/>
            <a:ext cx="3114955" cy="215444"/>
          </a:xfrm>
          <a:prstGeom prst="rect">
            <a:avLst/>
          </a:prstGeom>
        </p:spPr>
        <p:txBody>
          <a:bodyPr wrap="none" anchor="ctr" anchorCtr="0">
            <a:spAutoFit/>
          </a:bodyPr>
          <a:lstStyle/>
          <a:p>
            <a:pPr lvl="0" algn="l">
              <a:defRPr/>
            </a:pPr>
            <a:r>
              <a:rPr lang="en-US" sz="800" kern="0" dirty="0">
                <a:solidFill>
                  <a:schemeClr val="bg1">
                    <a:lumMod val="65000"/>
                  </a:schemeClr>
                </a:solidFill>
                <a:latin typeface="Segoe UI" panose="020B0502040204020203" pitchFamily="34" charset="0"/>
              </a:rPr>
              <a:t>© Gateway Digital - A Division of Gateway Group </a:t>
            </a:r>
            <a:r>
              <a:rPr lang="en-US" sz="800" kern="0" baseline="0" dirty="0">
                <a:solidFill>
                  <a:schemeClr val="bg1">
                    <a:lumMod val="65000"/>
                  </a:schemeClr>
                </a:solidFill>
                <a:latin typeface="Segoe UI" panose="020B0502040204020203" pitchFamily="34" charset="0"/>
              </a:rPr>
              <a:t> </a:t>
            </a:r>
            <a:r>
              <a:rPr lang="en-US" sz="800" kern="0" dirty="0">
                <a:solidFill>
                  <a:schemeClr val="bg1">
                    <a:lumMod val="65000"/>
                  </a:schemeClr>
                </a:solidFill>
                <a:latin typeface="Segoe UI" panose="020B0502040204020203" pitchFamily="34" charset="0"/>
              </a:rPr>
              <a:t>|  Confidential</a:t>
            </a:r>
          </a:p>
        </p:txBody>
      </p:sp>
      <p:sp>
        <p:nvSpPr>
          <p:cNvPr id="83" name="Rectangle 82"/>
          <p:cNvSpPr/>
          <p:nvPr userDrawn="1"/>
        </p:nvSpPr>
        <p:spPr>
          <a:xfrm>
            <a:off x="8915400" y="6592680"/>
            <a:ext cx="3176809" cy="215444"/>
          </a:xfrm>
          <a:prstGeom prst="rect">
            <a:avLst/>
          </a:prstGeom>
        </p:spPr>
        <p:txBody>
          <a:bodyPr wrap="square">
            <a:spAutoFit/>
          </a:bodyPr>
          <a:lstStyle/>
          <a:p>
            <a:pPr algn="r"/>
            <a:r>
              <a:rPr lang="en-US" sz="800" kern="0" spc="80" dirty="0">
                <a:solidFill>
                  <a:schemeClr val="bg1">
                    <a:lumMod val="65000"/>
                  </a:schemeClr>
                </a:solidFill>
                <a:latin typeface="Segoe UI" panose="020B0502040204020203" pitchFamily="34" charset="0"/>
              </a:rPr>
              <a:t>CONSULTING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DIGITAL SOLUTIONS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IT SERVICES</a:t>
            </a:r>
          </a:p>
        </p:txBody>
      </p:sp>
    </p:spTree>
    <p:extLst>
      <p:ext uri="{BB962C8B-B14F-4D97-AF65-F5344CB8AC3E}">
        <p14:creationId xmlns:p14="http://schemas.microsoft.com/office/powerpoint/2010/main" val="746006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5" name="Rectangle 24"/>
          <p:cNvSpPr/>
          <p:nvPr userDrawn="1"/>
        </p:nvSpPr>
        <p:spPr>
          <a:xfrm>
            <a:off x="1524" y="6585938"/>
            <a:ext cx="12190476" cy="272062"/>
          </a:xfrm>
          <a:prstGeom prst="rect">
            <a:avLst/>
          </a:prstGeom>
          <a:noFill/>
          <a:ln w="9525" cap="flat" cmpd="sng" algn="ctr">
            <a:solidFill>
              <a:schemeClr val="bg1">
                <a:lumMod val="95000"/>
              </a:schemeClr>
            </a:solidFill>
            <a:prstDash val="solid"/>
          </a:ln>
          <a:effectLst/>
        </p:spPr>
        <p:txBody>
          <a:bodyPr rtlCol="0" anchor="t"/>
          <a:lstStyle/>
          <a:p>
            <a:pPr marR="0" lvl="0" indent="0" algn="r" fontAlgn="auto">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1400" b="0" i="0" u="none" strike="noStrike" kern="0" cap="none" spc="0" normalizeH="0" baseline="0" dirty="0">
              <a:ln>
                <a:noFill/>
              </a:ln>
              <a:solidFill>
                <a:prstClr val="white"/>
              </a:solidFill>
              <a:effectLst/>
              <a:uLnTx/>
              <a:uFillTx/>
            </a:endParaRPr>
          </a:p>
        </p:txBody>
      </p:sp>
      <p:sp>
        <p:nvSpPr>
          <p:cNvPr id="8" name="Rectangle 7"/>
          <p:cNvSpPr/>
          <p:nvPr userDrawn="1"/>
        </p:nvSpPr>
        <p:spPr>
          <a:xfrm>
            <a:off x="76413" y="6604221"/>
            <a:ext cx="3114955" cy="215444"/>
          </a:xfrm>
          <a:prstGeom prst="rect">
            <a:avLst/>
          </a:prstGeom>
        </p:spPr>
        <p:txBody>
          <a:bodyPr wrap="none" anchor="ctr" anchorCtr="0">
            <a:spAutoFit/>
          </a:bodyPr>
          <a:lstStyle/>
          <a:p>
            <a:pPr lvl="0" algn="l">
              <a:defRPr/>
            </a:pPr>
            <a:r>
              <a:rPr lang="en-US" sz="800" kern="0" dirty="0">
                <a:solidFill>
                  <a:schemeClr val="bg1">
                    <a:lumMod val="65000"/>
                  </a:schemeClr>
                </a:solidFill>
                <a:latin typeface="Segoe UI" panose="020B0502040204020203" pitchFamily="34" charset="0"/>
              </a:rPr>
              <a:t>© Gateway Digital - A Division of Gateway Group </a:t>
            </a:r>
            <a:r>
              <a:rPr lang="en-US" sz="800" kern="0" baseline="0" dirty="0">
                <a:solidFill>
                  <a:schemeClr val="bg1">
                    <a:lumMod val="65000"/>
                  </a:schemeClr>
                </a:solidFill>
                <a:latin typeface="Segoe UI" panose="020B0502040204020203" pitchFamily="34" charset="0"/>
              </a:rPr>
              <a:t> </a:t>
            </a:r>
            <a:r>
              <a:rPr lang="en-US" sz="800" kern="0" dirty="0">
                <a:solidFill>
                  <a:schemeClr val="bg1">
                    <a:lumMod val="65000"/>
                  </a:schemeClr>
                </a:solidFill>
                <a:latin typeface="Segoe UI" panose="020B0502040204020203" pitchFamily="34" charset="0"/>
              </a:rPr>
              <a:t>|  Confidential</a:t>
            </a:r>
          </a:p>
        </p:txBody>
      </p:sp>
      <p:sp>
        <p:nvSpPr>
          <p:cNvPr id="9" name="Rectangle 8"/>
          <p:cNvSpPr/>
          <p:nvPr userDrawn="1"/>
        </p:nvSpPr>
        <p:spPr>
          <a:xfrm>
            <a:off x="8915400" y="6592680"/>
            <a:ext cx="3176809" cy="215444"/>
          </a:xfrm>
          <a:prstGeom prst="rect">
            <a:avLst/>
          </a:prstGeom>
        </p:spPr>
        <p:txBody>
          <a:bodyPr wrap="square">
            <a:spAutoFit/>
          </a:bodyPr>
          <a:lstStyle/>
          <a:p>
            <a:pPr algn="r"/>
            <a:r>
              <a:rPr lang="en-US" sz="800" kern="0" spc="80" dirty="0">
                <a:solidFill>
                  <a:schemeClr val="bg1">
                    <a:lumMod val="65000"/>
                  </a:schemeClr>
                </a:solidFill>
                <a:latin typeface="Segoe UI" panose="020B0502040204020203" pitchFamily="34" charset="0"/>
              </a:rPr>
              <a:t>CONSULTING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DIGITAL SOLUTIONS  </a:t>
            </a:r>
            <a:r>
              <a:rPr lang="en-US" sz="800" kern="0" spc="80" dirty="0">
                <a:solidFill>
                  <a:srgbClr val="00B4D8"/>
                </a:solidFill>
                <a:latin typeface="Segoe UI" panose="020B0502040204020203" pitchFamily="34" charset="0"/>
              </a:rPr>
              <a:t>| </a:t>
            </a:r>
            <a:r>
              <a:rPr lang="en-US" sz="800" kern="0" spc="80" dirty="0">
                <a:solidFill>
                  <a:schemeClr val="bg1">
                    <a:lumMod val="65000"/>
                  </a:schemeClr>
                </a:solidFill>
                <a:latin typeface="Segoe UI" panose="020B0502040204020203" pitchFamily="34" charset="0"/>
              </a:rPr>
              <a:t> IT SERVICES</a:t>
            </a:r>
          </a:p>
        </p:txBody>
      </p:sp>
      <p:sp>
        <p:nvSpPr>
          <p:cNvPr id="3" name="Rectangle 2"/>
          <p:cNvSpPr/>
          <p:nvPr userDrawn="1"/>
        </p:nvSpPr>
        <p:spPr>
          <a:xfrm>
            <a:off x="161079" y="169046"/>
            <a:ext cx="676446" cy="676446"/>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Placeholder 1"/>
          <p:cNvSpPr>
            <a:spLocks noGrp="1"/>
          </p:cNvSpPr>
          <p:nvPr>
            <p:ph type="title" hasCustomPrompt="1"/>
          </p:nvPr>
        </p:nvSpPr>
        <p:spPr>
          <a:xfrm>
            <a:off x="258750" y="267970"/>
            <a:ext cx="6795693" cy="468630"/>
          </a:xfrm>
          <a:prstGeom prst="rect">
            <a:avLst/>
          </a:prstGeom>
          <a:noFill/>
        </p:spPr>
        <p:txBody>
          <a:bodyPr vert="horz" wrap="square" lIns="91440" tIns="45720" rIns="91440" bIns="45720" rtlCol="0" anchor="ctr">
            <a:spAutoFit/>
          </a:bodyPr>
          <a:lstStyle>
            <a:lvl1pPr>
              <a:defRPr lang="en-US" sz="2400" b="1" spc="0" dirty="0">
                <a:solidFill>
                  <a:srgbClr val="03045E"/>
                </a:solidFill>
                <a:latin typeface="Segoe UI" panose="020B0502040204020203" pitchFamily="34" charset="0"/>
                <a:ea typeface="+mn-ea"/>
                <a:cs typeface="Arial" panose="020B0604020202020204" pitchFamily="34" charset="0"/>
              </a:defRPr>
            </a:lvl1pPr>
          </a:lstStyle>
          <a:p>
            <a:pPr marL="0" lvl="0">
              <a:lnSpc>
                <a:spcPct val="100000"/>
              </a:lnSpc>
            </a:pPr>
            <a:r>
              <a:rPr lang="en-US" dirty="0"/>
              <a:t>Click To Edit Title</a:t>
            </a:r>
          </a:p>
        </p:txBody>
      </p:sp>
      <p:grpSp>
        <p:nvGrpSpPr>
          <p:cNvPr id="19" name="Group 18"/>
          <p:cNvGrpSpPr/>
          <p:nvPr userDrawn="1"/>
        </p:nvGrpSpPr>
        <p:grpSpPr>
          <a:xfrm>
            <a:off x="764" y="-10902"/>
            <a:ext cx="12191236" cy="45720"/>
            <a:chOff x="764" y="1227666"/>
            <a:chExt cx="9185569" cy="93134"/>
          </a:xfrm>
        </p:grpSpPr>
        <p:sp>
          <p:nvSpPr>
            <p:cNvPr id="20" name="Rectangle 19"/>
            <p:cNvSpPr/>
            <p:nvPr userDrawn="1"/>
          </p:nvSpPr>
          <p:spPr>
            <a:xfrm>
              <a:off x="764" y="1227666"/>
              <a:ext cx="1844970" cy="93134"/>
            </a:xfrm>
            <a:prstGeom prst="rect">
              <a:avLst/>
            </a:prstGeom>
            <a:solidFill>
              <a:srgbClr val="FBAA0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21" name="Rectangle 20"/>
            <p:cNvSpPr/>
            <p:nvPr userDrawn="1"/>
          </p:nvSpPr>
          <p:spPr>
            <a:xfrm>
              <a:off x="1829564" y="1227666"/>
              <a:ext cx="1844970" cy="93134"/>
            </a:xfrm>
            <a:prstGeom prst="rect">
              <a:avLst/>
            </a:prstGeom>
            <a:solidFill>
              <a:srgbClr val="03045E"/>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22" name="Rectangle 21"/>
            <p:cNvSpPr/>
            <p:nvPr userDrawn="1"/>
          </p:nvSpPr>
          <p:spPr>
            <a:xfrm>
              <a:off x="3666830" y="1227666"/>
              <a:ext cx="1844970" cy="93134"/>
            </a:xfrm>
            <a:prstGeom prst="rect">
              <a:avLst/>
            </a:prstGeom>
            <a:solidFill>
              <a:srgbClr val="0077B6"/>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23" name="Rectangle 22"/>
            <p:cNvSpPr/>
            <p:nvPr userDrawn="1"/>
          </p:nvSpPr>
          <p:spPr>
            <a:xfrm>
              <a:off x="5495630" y="1227666"/>
              <a:ext cx="1844970" cy="93134"/>
            </a:xfrm>
            <a:prstGeom prst="rect">
              <a:avLst/>
            </a:prstGeom>
            <a:solidFill>
              <a:srgbClr val="00B4D8"/>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sp>
          <p:nvSpPr>
            <p:cNvPr id="24" name="Rectangle 23"/>
            <p:cNvSpPr/>
            <p:nvPr userDrawn="1"/>
          </p:nvSpPr>
          <p:spPr>
            <a:xfrm>
              <a:off x="7341363" y="1227666"/>
              <a:ext cx="1844970" cy="93134"/>
            </a:xfrm>
            <a:prstGeom prst="rect">
              <a:avLst/>
            </a:prstGeom>
            <a:solidFill>
              <a:srgbClr val="90E0EF"/>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grpSp>
      <p:grpSp>
        <p:nvGrpSpPr>
          <p:cNvPr id="2" name="Group 1"/>
          <p:cNvGrpSpPr/>
          <p:nvPr userDrawn="1"/>
        </p:nvGrpSpPr>
        <p:grpSpPr>
          <a:xfrm>
            <a:off x="10503803" y="180067"/>
            <a:ext cx="1688197" cy="644435"/>
            <a:chOff x="10503803" y="180067"/>
            <a:chExt cx="1688197" cy="644435"/>
          </a:xfrm>
        </p:grpSpPr>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0914" y="180067"/>
              <a:ext cx="1611086" cy="644435"/>
            </a:xfrm>
            <a:prstGeom prst="rect">
              <a:avLst/>
            </a:prstGeom>
          </p:spPr>
        </p:pic>
        <p:sp>
          <p:nvSpPr>
            <p:cNvPr id="17" name="Rectangle 16">
              <a:hlinkClick r:id="rId3"/>
            </p:cNvPr>
            <p:cNvSpPr/>
            <p:nvPr userDrawn="1"/>
          </p:nvSpPr>
          <p:spPr>
            <a:xfrm>
              <a:off x="10503803" y="333008"/>
              <a:ext cx="306921" cy="338554"/>
            </a:xfrm>
            <a:prstGeom prst="rect">
              <a:avLst/>
            </a:prstGeom>
          </p:spPr>
          <p:txBody>
            <a:bodyPr wrap="square">
              <a:spAutoFit/>
            </a:bodyPr>
            <a:lstStyle/>
            <a:p>
              <a:pPr marL="0" algn="r" defTabSz="914400" rtl="0" eaLnBrk="1" latinLnBrk="0" hangingPunct="1"/>
              <a:endParaRPr lang="en-US" sz="1600" b="0" kern="1200" spc="80" baseline="0" dirty="0">
                <a:solidFill>
                  <a:srgbClr val="00B4D8"/>
                </a:solidFill>
                <a:latin typeface="Segoe UI" panose="020B0502040204020203"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523292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2473970" y="2139393"/>
            <a:ext cx="778136" cy="517084"/>
          </a:xfrm>
          <a:prstGeom prst="rect">
            <a:avLst/>
          </a:prstGeom>
          <a:solidFill>
            <a:srgbClr val="FBA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3332959" y="2139393"/>
            <a:ext cx="778136" cy="517084"/>
          </a:xfrm>
          <a:prstGeom prst="rect">
            <a:avLst/>
          </a:prstGeom>
          <a:solidFill>
            <a:srgbClr val="0304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4191948" y="2139393"/>
            <a:ext cx="778136" cy="517084"/>
          </a:xfrm>
          <a:prstGeom prst="rect">
            <a:avLst/>
          </a:prstGeom>
          <a:solidFill>
            <a:srgbClr val="0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5050937" y="2139393"/>
            <a:ext cx="778136" cy="517084"/>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909926" y="2139393"/>
            <a:ext cx="778136" cy="517084"/>
          </a:xfrm>
          <a:prstGeom prst="rect">
            <a:avLst/>
          </a:prstGeom>
          <a:solidFill>
            <a:srgbClr val="90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768915" y="2139393"/>
            <a:ext cx="778136" cy="517084"/>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7627904" y="2139393"/>
            <a:ext cx="778136" cy="51708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8486893" y="2139393"/>
            <a:ext cx="778136" cy="517084"/>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userDrawn="1"/>
        </p:nvSpPr>
        <p:spPr>
          <a:xfrm>
            <a:off x="2491718" y="2680638"/>
            <a:ext cx="742639" cy="276999"/>
          </a:xfrm>
          <a:prstGeom prst="rect">
            <a:avLst/>
          </a:prstGeom>
          <a:noFill/>
        </p:spPr>
        <p:txBody>
          <a:bodyPr wrap="none" rtlCol="0">
            <a:spAutoFit/>
          </a:bodyPr>
          <a:lstStyle/>
          <a:p>
            <a:r>
              <a:rPr lang="en-US" sz="1200" dirty="0"/>
              <a:t>#FBAA0F</a:t>
            </a:r>
          </a:p>
        </p:txBody>
      </p:sp>
      <p:sp>
        <p:nvSpPr>
          <p:cNvPr id="15" name="TextBox 14"/>
          <p:cNvSpPr txBox="1"/>
          <p:nvPr userDrawn="1"/>
        </p:nvSpPr>
        <p:spPr>
          <a:xfrm>
            <a:off x="3363716" y="2680638"/>
            <a:ext cx="729687" cy="276999"/>
          </a:xfrm>
          <a:prstGeom prst="rect">
            <a:avLst/>
          </a:prstGeom>
          <a:noFill/>
        </p:spPr>
        <p:txBody>
          <a:bodyPr wrap="none" rtlCol="0">
            <a:spAutoFit/>
          </a:bodyPr>
          <a:lstStyle/>
          <a:p>
            <a:r>
              <a:rPr lang="en-US" sz="1200" dirty="0"/>
              <a:t>#03045E</a:t>
            </a:r>
          </a:p>
        </p:txBody>
      </p:sp>
      <p:sp>
        <p:nvSpPr>
          <p:cNvPr id="16" name="TextBox 15"/>
          <p:cNvSpPr txBox="1"/>
          <p:nvPr userDrawn="1"/>
        </p:nvSpPr>
        <p:spPr>
          <a:xfrm>
            <a:off x="5011276" y="2680638"/>
            <a:ext cx="753732" cy="276999"/>
          </a:xfrm>
          <a:prstGeom prst="rect">
            <a:avLst/>
          </a:prstGeom>
          <a:noFill/>
        </p:spPr>
        <p:txBody>
          <a:bodyPr wrap="none" rtlCol="0">
            <a:spAutoFit/>
          </a:bodyPr>
          <a:lstStyle/>
          <a:p>
            <a:r>
              <a:rPr lang="en-US" sz="1200" dirty="0"/>
              <a:t>#00B4D8</a:t>
            </a:r>
          </a:p>
        </p:txBody>
      </p:sp>
      <p:sp>
        <p:nvSpPr>
          <p:cNvPr id="17" name="TextBox 16"/>
          <p:cNvSpPr txBox="1"/>
          <p:nvPr userDrawn="1"/>
        </p:nvSpPr>
        <p:spPr>
          <a:xfrm>
            <a:off x="4222762" y="2680638"/>
            <a:ext cx="659155" cy="276999"/>
          </a:xfrm>
          <a:prstGeom prst="rect">
            <a:avLst/>
          </a:prstGeom>
          <a:noFill/>
        </p:spPr>
        <p:txBody>
          <a:bodyPr wrap="none" rtlCol="0">
            <a:spAutoFit/>
          </a:bodyPr>
          <a:lstStyle/>
          <a:p>
            <a:r>
              <a:rPr lang="en-US" sz="1200" dirty="0"/>
              <a:t>#077B6</a:t>
            </a:r>
          </a:p>
        </p:txBody>
      </p:sp>
      <p:sp>
        <p:nvSpPr>
          <p:cNvPr id="18" name="TextBox 17"/>
          <p:cNvSpPr txBox="1"/>
          <p:nvPr userDrawn="1"/>
        </p:nvSpPr>
        <p:spPr>
          <a:xfrm>
            <a:off x="5894367" y="2680638"/>
            <a:ext cx="718466" cy="276999"/>
          </a:xfrm>
          <a:prstGeom prst="rect">
            <a:avLst/>
          </a:prstGeom>
          <a:noFill/>
        </p:spPr>
        <p:txBody>
          <a:bodyPr wrap="none" rtlCol="0">
            <a:spAutoFit/>
          </a:bodyPr>
          <a:lstStyle/>
          <a:p>
            <a:r>
              <a:rPr lang="en-US" sz="1200" dirty="0"/>
              <a:t>#90E0EF</a:t>
            </a:r>
          </a:p>
        </p:txBody>
      </p:sp>
      <p:sp>
        <p:nvSpPr>
          <p:cNvPr id="19" name="TextBox 18"/>
          <p:cNvSpPr txBox="1"/>
          <p:nvPr userDrawn="1"/>
        </p:nvSpPr>
        <p:spPr>
          <a:xfrm>
            <a:off x="6742192" y="2680638"/>
            <a:ext cx="748282" cy="276999"/>
          </a:xfrm>
          <a:prstGeom prst="rect">
            <a:avLst/>
          </a:prstGeom>
          <a:noFill/>
        </p:spPr>
        <p:txBody>
          <a:bodyPr wrap="none" rtlCol="0">
            <a:spAutoFit/>
          </a:bodyPr>
          <a:lstStyle/>
          <a:p>
            <a:r>
              <a:rPr lang="en-US" sz="1200" dirty="0"/>
              <a:t>#EDFAFD</a:t>
            </a:r>
          </a:p>
        </p:txBody>
      </p:sp>
      <p:sp>
        <p:nvSpPr>
          <p:cNvPr id="20" name="TextBox 19"/>
          <p:cNvSpPr txBox="1"/>
          <p:nvPr userDrawn="1"/>
        </p:nvSpPr>
        <p:spPr>
          <a:xfrm>
            <a:off x="8486893" y="2680638"/>
            <a:ext cx="761747" cy="276999"/>
          </a:xfrm>
          <a:prstGeom prst="rect">
            <a:avLst/>
          </a:prstGeom>
          <a:noFill/>
        </p:spPr>
        <p:txBody>
          <a:bodyPr wrap="none" rtlCol="0">
            <a:spAutoFit/>
          </a:bodyPr>
          <a:lstStyle/>
          <a:p>
            <a:r>
              <a:rPr lang="en-US" sz="1200" dirty="0"/>
              <a:t>#BBBBBB</a:t>
            </a:r>
          </a:p>
        </p:txBody>
      </p:sp>
      <p:sp>
        <p:nvSpPr>
          <p:cNvPr id="21" name="TextBox 20"/>
          <p:cNvSpPr txBox="1"/>
          <p:nvPr userDrawn="1"/>
        </p:nvSpPr>
        <p:spPr>
          <a:xfrm>
            <a:off x="7619833" y="2680638"/>
            <a:ext cx="737702" cy="276999"/>
          </a:xfrm>
          <a:prstGeom prst="rect">
            <a:avLst/>
          </a:prstGeom>
          <a:noFill/>
        </p:spPr>
        <p:txBody>
          <a:bodyPr wrap="none" rtlCol="0">
            <a:spAutoFit/>
          </a:bodyPr>
          <a:lstStyle/>
          <a:p>
            <a:r>
              <a:rPr lang="en-US" sz="1200" dirty="0"/>
              <a:t>#EBEBEB</a:t>
            </a:r>
          </a:p>
        </p:txBody>
      </p:sp>
      <p:sp>
        <p:nvSpPr>
          <p:cNvPr id="22" name="TextBox 21"/>
          <p:cNvSpPr txBox="1"/>
          <p:nvPr userDrawn="1"/>
        </p:nvSpPr>
        <p:spPr>
          <a:xfrm>
            <a:off x="2436577" y="1702041"/>
            <a:ext cx="3091098" cy="369332"/>
          </a:xfrm>
          <a:prstGeom prst="rect">
            <a:avLst/>
          </a:prstGeom>
          <a:noFill/>
        </p:spPr>
        <p:txBody>
          <a:bodyPr wrap="square" rtlCol="0">
            <a:spAutoFit/>
          </a:bodyPr>
          <a:lstStyle/>
          <a:p>
            <a:r>
              <a:rPr lang="en-US" dirty="0">
                <a:solidFill>
                  <a:schemeClr val="tx1">
                    <a:lumMod val="85000"/>
                    <a:lumOff val="15000"/>
                  </a:schemeClr>
                </a:solidFill>
                <a:latin typeface="Montserrat Black" panose="00000A00000000000000" pitchFamily="50" charset="0"/>
              </a:rPr>
              <a:t>Color</a:t>
            </a:r>
            <a:r>
              <a:rPr lang="en-US" dirty="0">
                <a:solidFill>
                  <a:schemeClr val="tx1">
                    <a:lumMod val="85000"/>
                    <a:lumOff val="15000"/>
                  </a:schemeClr>
                </a:solidFill>
                <a:latin typeface="Montserrat" panose="00000500000000000000" pitchFamily="50" charset="0"/>
              </a:rPr>
              <a:t> Palette</a:t>
            </a:r>
          </a:p>
        </p:txBody>
      </p:sp>
      <p:sp>
        <p:nvSpPr>
          <p:cNvPr id="23" name="TextBox 22"/>
          <p:cNvSpPr txBox="1"/>
          <p:nvPr userDrawn="1"/>
        </p:nvSpPr>
        <p:spPr>
          <a:xfrm>
            <a:off x="2436577" y="3427555"/>
            <a:ext cx="758541" cy="369332"/>
          </a:xfrm>
          <a:prstGeom prst="rect">
            <a:avLst/>
          </a:prstGeom>
          <a:noFill/>
        </p:spPr>
        <p:txBody>
          <a:bodyPr wrap="none" rtlCol="0">
            <a:spAutoFit/>
          </a:bodyPr>
          <a:lstStyle/>
          <a:p>
            <a:r>
              <a:rPr lang="en-US" dirty="0">
                <a:solidFill>
                  <a:schemeClr val="tx1">
                    <a:lumMod val="85000"/>
                    <a:lumOff val="15000"/>
                  </a:schemeClr>
                </a:solidFill>
                <a:latin typeface="Montserrat Black" panose="00000A00000000000000" pitchFamily="50" charset="0"/>
              </a:rPr>
              <a:t>Font</a:t>
            </a:r>
            <a:endParaRPr lang="en-US" dirty="0">
              <a:solidFill>
                <a:schemeClr val="tx1">
                  <a:lumMod val="85000"/>
                  <a:lumOff val="15000"/>
                </a:schemeClr>
              </a:solidFill>
              <a:latin typeface="Montserrat" panose="00000500000000000000" pitchFamily="50" charset="0"/>
            </a:endParaRPr>
          </a:p>
        </p:txBody>
      </p:sp>
      <p:sp>
        <p:nvSpPr>
          <p:cNvPr id="24" name="TextBox 23"/>
          <p:cNvSpPr txBox="1"/>
          <p:nvPr userDrawn="1"/>
        </p:nvSpPr>
        <p:spPr>
          <a:xfrm>
            <a:off x="2436577" y="3847705"/>
            <a:ext cx="2536272" cy="923330"/>
          </a:xfrm>
          <a:prstGeom prst="rect">
            <a:avLst/>
          </a:prstGeom>
          <a:noFill/>
        </p:spPr>
        <p:txBody>
          <a:bodyPr wrap="none" rtlCol="0">
            <a:spAutoFit/>
          </a:bodyPr>
          <a:lstStyle/>
          <a:p>
            <a:r>
              <a:rPr lang="en-US" dirty="0">
                <a:latin typeface="Montserrat Black" panose="00000A00000000000000" pitchFamily="50" charset="0"/>
              </a:rPr>
              <a:t>Montserrat Black</a:t>
            </a:r>
            <a:br>
              <a:rPr lang="en-US" dirty="0">
                <a:latin typeface="Montserrat Black" panose="00000A00000000000000" pitchFamily="50" charset="0"/>
              </a:rPr>
            </a:br>
            <a:r>
              <a:rPr lang="en-US" dirty="0">
                <a:latin typeface="Montserrat Medium" panose="00000600000000000000" pitchFamily="50" charset="0"/>
              </a:rPr>
              <a:t>Montserrat</a:t>
            </a:r>
            <a:r>
              <a:rPr lang="en-US" dirty="0">
                <a:latin typeface="Montserrat Black" panose="00000A00000000000000" pitchFamily="50" charset="0"/>
              </a:rPr>
              <a:t> </a:t>
            </a:r>
            <a:r>
              <a:rPr lang="en-US" dirty="0">
                <a:latin typeface="Montserrat Medium" panose="00000600000000000000" pitchFamily="50" charset="0"/>
              </a:rPr>
              <a:t>Medium</a:t>
            </a:r>
            <a:br>
              <a:rPr lang="en-US" dirty="0">
                <a:latin typeface="Montserrat Medium" panose="00000600000000000000" pitchFamily="50" charset="0"/>
              </a:rPr>
            </a:br>
            <a:r>
              <a:rPr lang="en-US" dirty="0">
                <a:latin typeface="Montserrat Light" panose="00000400000000000000" pitchFamily="50" charset="0"/>
              </a:rPr>
              <a:t>Montserrat Light</a:t>
            </a:r>
          </a:p>
        </p:txBody>
      </p:sp>
    </p:spTree>
    <p:extLst>
      <p:ext uri="{BB962C8B-B14F-4D97-AF65-F5344CB8AC3E}">
        <p14:creationId xmlns:p14="http://schemas.microsoft.com/office/powerpoint/2010/main" val="1993015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13145" y="-55928"/>
            <a:ext cx="2068464" cy="827386"/>
          </a:xfrm>
          <a:prstGeom prst="rect">
            <a:avLst/>
          </a:prstGeom>
        </p:spPr>
      </p:pic>
      <p:sp>
        <p:nvSpPr>
          <p:cNvPr id="25" name="Rectangle 24"/>
          <p:cNvSpPr/>
          <p:nvPr userDrawn="1"/>
        </p:nvSpPr>
        <p:spPr>
          <a:xfrm>
            <a:off x="1524" y="6585938"/>
            <a:ext cx="12190476" cy="272062"/>
          </a:xfrm>
          <a:prstGeom prst="rect">
            <a:avLst/>
          </a:prstGeom>
          <a:noFill/>
          <a:ln w="9525" cap="flat" cmpd="sng" algn="ctr">
            <a:solidFill>
              <a:schemeClr val="bg1">
                <a:lumMod val="95000"/>
              </a:schemeClr>
            </a:solid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400" kern="0" dirty="0">
              <a:solidFill>
                <a:prstClr val="white"/>
              </a:solidFill>
            </a:endParaRPr>
          </a:p>
        </p:txBody>
      </p:sp>
      <p:sp>
        <p:nvSpPr>
          <p:cNvPr id="8" name="Rectangle 7"/>
          <p:cNvSpPr/>
          <p:nvPr userDrawn="1"/>
        </p:nvSpPr>
        <p:spPr>
          <a:xfrm>
            <a:off x="76413" y="6604221"/>
            <a:ext cx="3114955" cy="215444"/>
          </a:xfrm>
          <a:prstGeom prst="rect">
            <a:avLst/>
          </a:prstGeom>
        </p:spPr>
        <p:txBody>
          <a:bodyPr wrap="none" anchor="ctr" anchorCtr="0">
            <a:spAutoFit/>
          </a:bodyPr>
          <a:lstStyle/>
          <a:p>
            <a:pPr>
              <a:defRPr/>
            </a:pPr>
            <a:r>
              <a:rPr lang="en-US" sz="800" kern="0" dirty="0">
                <a:solidFill>
                  <a:prstClr val="white">
                    <a:lumMod val="65000"/>
                  </a:prstClr>
                </a:solidFill>
                <a:latin typeface="Segoe UI" panose="020B0502040204020203" pitchFamily="34" charset="0"/>
              </a:rPr>
              <a:t>© Gateway Digital - A Division of Gateway Group  |  Confidential</a:t>
            </a:r>
          </a:p>
        </p:txBody>
      </p:sp>
      <p:sp>
        <p:nvSpPr>
          <p:cNvPr id="9" name="Rectangle 8"/>
          <p:cNvSpPr/>
          <p:nvPr userDrawn="1"/>
        </p:nvSpPr>
        <p:spPr>
          <a:xfrm>
            <a:off x="8915400" y="6592680"/>
            <a:ext cx="3176809" cy="215444"/>
          </a:xfrm>
          <a:prstGeom prst="rect">
            <a:avLst/>
          </a:prstGeom>
        </p:spPr>
        <p:txBody>
          <a:bodyPr wrap="square">
            <a:spAutoFit/>
          </a:bodyPr>
          <a:lstStyle/>
          <a:p>
            <a:pPr algn="r"/>
            <a:r>
              <a:rPr lang="en-US" sz="800" kern="0" spc="80" dirty="0">
                <a:solidFill>
                  <a:prstClr val="white">
                    <a:lumMod val="65000"/>
                  </a:prstClr>
                </a:solidFill>
                <a:latin typeface="Segoe UI" panose="020B0502040204020203" pitchFamily="34" charset="0"/>
              </a:rPr>
              <a:t>CONSULTING  </a:t>
            </a:r>
            <a:r>
              <a:rPr lang="en-US" sz="800" kern="0" spc="80" dirty="0">
                <a:solidFill>
                  <a:srgbClr val="00B4D8"/>
                </a:solidFill>
                <a:latin typeface="Segoe UI" panose="020B0502040204020203" pitchFamily="34" charset="0"/>
              </a:rPr>
              <a:t>| </a:t>
            </a:r>
            <a:r>
              <a:rPr lang="en-US" sz="800" kern="0" spc="80" dirty="0">
                <a:solidFill>
                  <a:prstClr val="white">
                    <a:lumMod val="65000"/>
                  </a:prstClr>
                </a:solidFill>
                <a:latin typeface="Segoe UI" panose="020B0502040204020203" pitchFamily="34" charset="0"/>
              </a:rPr>
              <a:t> DIGITAL SOLUTIONS  </a:t>
            </a:r>
            <a:r>
              <a:rPr lang="en-US" sz="800" kern="0" spc="80" dirty="0">
                <a:solidFill>
                  <a:srgbClr val="00B4D8"/>
                </a:solidFill>
                <a:latin typeface="Segoe UI" panose="020B0502040204020203" pitchFamily="34" charset="0"/>
              </a:rPr>
              <a:t>| </a:t>
            </a:r>
            <a:r>
              <a:rPr lang="en-US" sz="800" kern="0" spc="80" dirty="0">
                <a:solidFill>
                  <a:prstClr val="white">
                    <a:lumMod val="65000"/>
                  </a:prstClr>
                </a:solidFill>
                <a:latin typeface="Segoe UI" panose="020B0502040204020203" pitchFamily="34" charset="0"/>
              </a:rPr>
              <a:t> IT SERVICES</a:t>
            </a:r>
          </a:p>
        </p:txBody>
      </p:sp>
      <p:sp>
        <p:nvSpPr>
          <p:cNvPr id="3" name="Rectangle 2"/>
          <p:cNvSpPr/>
          <p:nvPr userDrawn="1"/>
        </p:nvSpPr>
        <p:spPr>
          <a:xfrm>
            <a:off x="150688" y="54744"/>
            <a:ext cx="676446" cy="957566"/>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itle Placeholder 1"/>
          <p:cNvSpPr>
            <a:spLocks noGrp="1"/>
          </p:cNvSpPr>
          <p:nvPr>
            <p:ph type="title" hasCustomPrompt="1"/>
          </p:nvPr>
        </p:nvSpPr>
        <p:spPr>
          <a:xfrm>
            <a:off x="248359" y="128955"/>
            <a:ext cx="6795693" cy="468630"/>
          </a:xfrm>
          <a:prstGeom prst="rect">
            <a:avLst/>
          </a:prstGeom>
          <a:noFill/>
        </p:spPr>
        <p:txBody>
          <a:bodyPr vert="horz" wrap="square" lIns="91440" tIns="45720" rIns="91440" bIns="45720" rtlCol="0" anchor="ctr">
            <a:spAutoFit/>
          </a:bodyPr>
          <a:lstStyle>
            <a:lvl1pPr>
              <a:defRPr lang="en-US" sz="2400" b="1" spc="0" dirty="0">
                <a:solidFill>
                  <a:srgbClr val="03045E"/>
                </a:solidFill>
                <a:latin typeface="Segoe UI" panose="020B0502040204020203" pitchFamily="34" charset="0"/>
                <a:ea typeface="+mn-ea"/>
                <a:cs typeface="Arial" panose="020B0604020202020204" pitchFamily="34" charset="0"/>
              </a:defRPr>
            </a:lvl1pPr>
          </a:lstStyle>
          <a:p>
            <a:pPr marL="0" lvl="0">
              <a:lnSpc>
                <a:spcPct val="100000"/>
              </a:lnSpc>
            </a:pPr>
            <a:r>
              <a:rPr lang="en-US" dirty="0"/>
              <a:t>Click To Edit Title</a:t>
            </a:r>
          </a:p>
        </p:txBody>
      </p:sp>
      <p:sp>
        <p:nvSpPr>
          <p:cNvPr id="17" name="Rectangle 16">
            <a:hlinkClick r:id="rId3"/>
          </p:cNvPr>
          <p:cNvSpPr/>
          <p:nvPr userDrawn="1"/>
        </p:nvSpPr>
        <p:spPr>
          <a:xfrm>
            <a:off x="7044052" y="181238"/>
            <a:ext cx="3266424" cy="338554"/>
          </a:xfrm>
          <a:prstGeom prst="rect">
            <a:avLst/>
          </a:prstGeom>
        </p:spPr>
        <p:txBody>
          <a:bodyPr wrap="square">
            <a:spAutoFit/>
          </a:bodyPr>
          <a:lstStyle/>
          <a:p>
            <a:pPr algn="r"/>
            <a:r>
              <a:rPr lang="en-US" sz="900" spc="80" dirty="0">
                <a:solidFill>
                  <a:prstClr val="black">
                    <a:lumMod val="75000"/>
                    <a:lumOff val="25000"/>
                  </a:prstClr>
                </a:solidFill>
                <a:latin typeface="Segoe UI" panose="020B0502040204020203" pitchFamily="34" charset="0"/>
                <a:ea typeface="Verdana" panose="020B0604030504040204" pitchFamily="34" charset="0"/>
                <a:cs typeface="Verdana" panose="020B0604030504040204" pitchFamily="34" charset="0"/>
              </a:rPr>
              <a:t>WWW.THEGATEWAYDIGITAL.COM </a:t>
            </a:r>
            <a:r>
              <a:rPr lang="en-US" sz="900" spc="80" dirty="0">
                <a:solidFill>
                  <a:prstClr val="black">
                    <a:lumMod val="75000"/>
                    <a:lumOff val="25000"/>
                  </a:prstClr>
                </a:solidFill>
              </a:rPr>
              <a:t> </a:t>
            </a:r>
            <a:r>
              <a:rPr lang="en-US" sz="1600" spc="80" dirty="0">
                <a:solidFill>
                  <a:srgbClr val="00B4D8"/>
                </a:solidFill>
              </a:rPr>
              <a:t>|</a:t>
            </a:r>
            <a:endParaRPr lang="en-US" sz="1600" spc="80" dirty="0">
              <a:solidFill>
                <a:srgbClr val="00B4D8"/>
              </a:solidFill>
              <a:latin typeface="Segoe UI" panose="020B0502040204020203" pitchFamily="34" charset="0"/>
              <a:ea typeface="Verdana" panose="020B0604030504040204" pitchFamily="34" charset="0"/>
              <a:cs typeface="Verdana" panose="020B0604030504040204" pitchFamily="34" charset="0"/>
            </a:endParaRPr>
          </a:p>
        </p:txBody>
      </p:sp>
      <p:grpSp>
        <p:nvGrpSpPr>
          <p:cNvPr id="19" name="Group 18"/>
          <p:cNvGrpSpPr/>
          <p:nvPr userDrawn="1"/>
        </p:nvGrpSpPr>
        <p:grpSpPr>
          <a:xfrm>
            <a:off x="764" y="-10902"/>
            <a:ext cx="12191236" cy="45720"/>
            <a:chOff x="764" y="1227666"/>
            <a:chExt cx="9185569" cy="93134"/>
          </a:xfrm>
        </p:grpSpPr>
        <p:sp>
          <p:nvSpPr>
            <p:cNvPr id="20" name="Rectangle 19"/>
            <p:cNvSpPr/>
            <p:nvPr userDrawn="1"/>
          </p:nvSpPr>
          <p:spPr>
            <a:xfrm>
              <a:off x="764" y="1227666"/>
              <a:ext cx="1844970" cy="93134"/>
            </a:xfrm>
            <a:prstGeom prst="rect">
              <a:avLst/>
            </a:prstGeom>
            <a:solidFill>
              <a:srgbClr val="FBAA0F"/>
            </a:soli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sp>
          <p:nvSpPr>
            <p:cNvPr id="21" name="Rectangle 20"/>
            <p:cNvSpPr/>
            <p:nvPr userDrawn="1"/>
          </p:nvSpPr>
          <p:spPr>
            <a:xfrm>
              <a:off x="1829564" y="1227666"/>
              <a:ext cx="1844970" cy="93134"/>
            </a:xfrm>
            <a:prstGeom prst="rect">
              <a:avLst/>
            </a:prstGeom>
            <a:solidFill>
              <a:srgbClr val="03045E"/>
            </a:soli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sp>
          <p:nvSpPr>
            <p:cNvPr id="22" name="Rectangle 21"/>
            <p:cNvSpPr/>
            <p:nvPr userDrawn="1"/>
          </p:nvSpPr>
          <p:spPr>
            <a:xfrm>
              <a:off x="3666830" y="1227666"/>
              <a:ext cx="1844970" cy="93134"/>
            </a:xfrm>
            <a:prstGeom prst="rect">
              <a:avLst/>
            </a:prstGeom>
            <a:solidFill>
              <a:srgbClr val="0077B6"/>
            </a:soli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sp>
          <p:nvSpPr>
            <p:cNvPr id="23" name="Rectangle 22"/>
            <p:cNvSpPr/>
            <p:nvPr userDrawn="1"/>
          </p:nvSpPr>
          <p:spPr>
            <a:xfrm>
              <a:off x="5495630" y="1227666"/>
              <a:ext cx="1844970" cy="93134"/>
            </a:xfrm>
            <a:prstGeom prst="rect">
              <a:avLst/>
            </a:prstGeom>
            <a:solidFill>
              <a:srgbClr val="00B4D8"/>
            </a:soli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sp>
          <p:nvSpPr>
            <p:cNvPr id="24" name="Rectangle 23"/>
            <p:cNvSpPr/>
            <p:nvPr userDrawn="1"/>
          </p:nvSpPr>
          <p:spPr>
            <a:xfrm>
              <a:off x="7341363" y="1227666"/>
              <a:ext cx="1844970" cy="93134"/>
            </a:xfrm>
            <a:prstGeom prst="rect">
              <a:avLst/>
            </a:prstGeom>
            <a:solidFill>
              <a:srgbClr val="90E0EF"/>
            </a:soli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grpSp>
      <p:sp>
        <p:nvSpPr>
          <p:cNvPr id="16" name="Text Placeholder 4"/>
          <p:cNvSpPr>
            <a:spLocks noGrp="1"/>
          </p:cNvSpPr>
          <p:nvPr>
            <p:ph type="body" sz="quarter" idx="11" hasCustomPrompt="1"/>
          </p:nvPr>
        </p:nvSpPr>
        <p:spPr>
          <a:xfrm>
            <a:off x="6150457" y="1093209"/>
            <a:ext cx="5930900" cy="1103777"/>
          </a:xfrm>
        </p:spPr>
        <p:txBody>
          <a:bodyPr>
            <a:normAutofit/>
          </a:bodyPr>
          <a:lstStyle>
            <a:lvl1pPr marL="0" indent="0">
              <a:buNone/>
              <a:defRPr lang="en-US" sz="14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28" name="Rectangle 27"/>
          <p:cNvSpPr/>
          <p:nvPr userDrawn="1"/>
        </p:nvSpPr>
        <p:spPr>
          <a:xfrm>
            <a:off x="6150457" y="2314604"/>
            <a:ext cx="1358513" cy="369332"/>
          </a:xfrm>
          <a:prstGeom prst="rect">
            <a:avLst/>
          </a:prstGeom>
          <a:noFill/>
        </p:spPr>
        <p:txBody>
          <a:bodyPr wrap="square" rtlCol="0">
            <a:spAutoFit/>
          </a:bodyPr>
          <a:lstStyle/>
          <a:p>
            <a:r>
              <a:rPr lang="en-US" dirty="0">
                <a:solidFill>
                  <a:prstClr val="black">
                    <a:lumMod val="75000"/>
                    <a:lumOff val="25000"/>
                  </a:prstClr>
                </a:solidFill>
                <a:cs typeface="Arial" panose="020B0604020202020204" pitchFamily="34" charset="0"/>
              </a:rPr>
              <a:t>HIGHLIGHTS</a:t>
            </a:r>
          </a:p>
        </p:txBody>
      </p:sp>
      <p:sp>
        <p:nvSpPr>
          <p:cNvPr id="29" name="Text Placeholder 4"/>
          <p:cNvSpPr>
            <a:spLocks noGrp="1"/>
          </p:cNvSpPr>
          <p:nvPr>
            <p:ph type="body" sz="quarter" idx="12" hasCustomPrompt="1"/>
          </p:nvPr>
        </p:nvSpPr>
        <p:spPr>
          <a:xfrm>
            <a:off x="6150457" y="2759370"/>
            <a:ext cx="5930900" cy="3704183"/>
          </a:xfrm>
        </p:spPr>
        <p:txBody>
          <a:bodyPr>
            <a:normAutofit/>
          </a:bodyPr>
          <a:lstStyle>
            <a:lvl1pPr marL="231775" indent="-231775">
              <a:buFont typeface="Arial" panose="020B0604020202020204" pitchFamily="34" charset="0"/>
              <a:buChar char="•"/>
              <a:defRPr lang="en-US" sz="1400" kern="1200" dirty="0" smtClean="0">
                <a:solidFill>
                  <a:schemeClr val="tx1">
                    <a:lumMod val="65000"/>
                    <a:lumOff val="35000"/>
                  </a:schemeClr>
                </a:solidFill>
                <a:latin typeface="+mn-lt"/>
                <a:ea typeface="+mn-ea"/>
                <a:cs typeface="+mn-cs"/>
              </a:defRPr>
            </a:lvl1pPr>
            <a:lvl2pPr marL="465138" indent="-233363">
              <a:buFont typeface="Courier New" panose="02070309020205020404" pitchFamily="49" charset="0"/>
              <a:buChar char="o"/>
              <a:defRPr sz="1400">
                <a:solidFill>
                  <a:schemeClr val="tx1">
                    <a:lumMod val="65000"/>
                    <a:lumOff val="35000"/>
                  </a:schemeClr>
                </a:solidFill>
              </a:defRPr>
            </a:lvl2pPr>
          </a:lstStyle>
          <a:p>
            <a:pPr lvl="0"/>
            <a:r>
              <a:rPr lang="en-US" dirty="0"/>
              <a:t>Click to edit text</a:t>
            </a:r>
          </a:p>
          <a:p>
            <a:pPr lvl="1"/>
            <a:r>
              <a:rPr lang="en-US" dirty="0"/>
              <a:t>Click to add text</a:t>
            </a:r>
          </a:p>
          <a:p>
            <a:pPr lvl="1"/>
            <a:endParaRPr lang="en-US" dirty="0"/>
          </a:p>
        </p:txBody>
      </p:sp>
      <p:sp>
        <p:nvSpPr>
          <p:cNvPr id="55" name="Rectangle 54"/>
          <p:cNvSpPr/>
          <p:nvPr/>
        </p:nvSpPr>
        <p:spPr>
          <a:xfrm>
            <a:off x="343508" y="915756"/>
            <a:ext cx="379774" cy="52881"/>
          </a:xfrm>
          <a:prstGeom prst="rect">
            <a:avLst/>
          </a:prstGeom>
          <a:solidFill>
            <a:srgbClr val="FBA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 name="Text Placeholder 5"/>
          <p:cNvSpPr>
            <a:spLocks noGrp="1"/>
          </p:cNvSpPr>
          <p:nvPr>
            <p:ph type="body" sz="quarter" idx="10" hasCustomPrompt="1"/>
          </p:nvPr>
        </p:nvSpPr>
        <p:spPr>
          <a:xfrm>
            <a:off x="248359" y="615868"/>
            <a:ext cx="1812745" cy="256216"/>
          </a:xfrm>
        </p:spPr>
        <p:txBody>
          <a:bodyPr anchor="ctr">
            <a:noAutofit/>
          </a:bodyPr>
          <a:lstStyle>
            <a:lvl1pPr marL="0" indent="0">
              <a:buFontTx/>
              <a:buNone/>
              <a:defRPr lang="en-US" sz="1600" b="1" kern="1200" spc="0" dirty="0">
                <a:solidFill>
                  <a:srgbClr val="03045E"/>
                </a:solidFill>
                <a:latin typeface="Segoe UI" panose="020B0502040204020203" pitchFamily="34" charset="0"/>
                <a:ea typeface="+mn-ea"/>
                <a:cs typeface="Arial" panose="020B0604020202020204" pitchFamily="34" charset="0"/>
              </a:defRPr>
            </a:lvl1pPr>
          </a:lstStyle>
          <a:p>
            <a:pPr marL="0" lvl="0" algn="l" defTabSz="914400" rtl="0" eaLnBrk="1" latinLnBrk="0" hangingPunct="1">
              <a:lnSpc>
                <a:spcPct val="100000"/>
              </a:lnSpc>
              <a:spcBef>
                <a:spcPct val="0"/>
              </a:spcBef>
              <a:buNone/>
            </a:pPr>
            <a:r>
              <a:rPr lang="en-US" dirty="0"/>
              <a:t>Sector | Country</a:t>
            </a:r>
          </a:p>
        </p:txBody>
      </p:sp>
    </p:spTree>
    <p:extLst>
      <p:ext uri="{BB962C8B-B14F-4D97-AF65-F5344CB8AC3E}">
        <p14:creationId xmlns:p14="http://schemas.microsoft.com/office/powerpoint/2010/main" val="2536371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howcase2-WithTechnology">
    <p:spTree>
      <p:nvGrpSpPr>
        <p:cNvPr id="1" name=""/>
        <p:cNvGrpSpPr/>
        <p:nvPr/>
      </p:nvGrpSpPr>
      <p:grpSpPr>
        <a:xfrm>
          <a:off x="0" y="0"/>
          <a:ext cx="0" cy="0"/>
          <a:chOff x="0" y="0"/>
          <a:chExt cx="0" cy="0"/>
        </a:xfrm>
      </p:grpSpPr>
      <p:sp>
        <p:nvSpPr>
          <p:cNvPr id="9" name="Rectangle 8"/>
          <p:cNvSpPr/>
          <p:nvPr userDrawn="1"/>
        </p:nvSpPr>
        <p:spPr>
          <a:xfrm>
            <a:off x="763" y="-1"/>
            <a:ext cx="12190475" cy="45719"/>
          </a:xfrm>
          <a:prstGeom prst="rect">
            <a:avLst/>
          </a:prstGeom>
          <a:solidFill>
            <a:srgbClr val="E77457"/>
          </a:solidFill>
          <a:ln w="9525" cap="flat" cmpd="sng" algn="ctr">
            <a:noFill/>
            <a:prstDash val="solid"/>
          </a:ln>
          <a:effectLst/>
        </p:spPr>
        <p:txBody>
          <a:bodyPr rtlCol="0" anchor="t"/>
          <a:lstStyle/>
          <a:p>
            <a:pPr marL="0" marR="0" lvl="0" indent="0" algn="r" defTabSz="91440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endParaRPr>
          </a:p>
        </p:txBody>
      </p:sp>
      <p:cxnSp>
        <p:nvCxnSpPr>
          <p:cNvPr id="10" name="Straight Connector 9"/>
          <p:cNvCxnSpPr/>
          <p:nvPr userDrawn="1"/>
        </p:nvCxnSpPr>
        <p:spPr>
          <a:xfrm flipV="1">
            <a:off x="-18525" y="550988"/>
            <a:ext cx="12209763" cy="2966"/>
          </a:xfrm>
          <a:prstGeom prst="line">
            <a:avLst/>
          </a:prstGeom>
          <a:ln w="19050">
            <a:solidFill>
              <a:schemeClr val="bg2"/>
            </a:solidFill>
          </a:ln>
        </p:spPr>
        <p:style>
          <a:lnRef idx="1">
            <a:schemeClr val="accent4"/>
          </a:lnRef>
          <a:fillRef idx="0">
            <a:schemeClr val="accent4"/>
          </a:fillRef>
          <a:effectRef idx="0">
            <a:schemeClr val="accent4"/>
          </a:effectRef>
          <a:fontRef idx="minor">
            <a:schemeClr val="tx1"/>
          </a:fontRef>
        </p:style>
      </p:cxnSp>
      <p:sp>
        <p:nvSpPr>
          <p:cNvPr id="14" name="Title Placeholder 1"/>
          <p:cNvSpPr>
            <a:spLocks noGrp="1"/>
          </p:cNvSpPr>
          <p:nvPr userDrawn="1">
            <p:ph type="title" hasCustomPrompt="1"/>
          </p:nvPr>
        </p:nvSpPr>
        <p:spPr>
          <a:xfrm>
            <a:off x="118656" y="87410"/>
            <a:ext cx="8675720" cy="450648"/>
          </a:xfrm>
          <a:prstGeom prst="rect">
            <a:avLst/>
          </a:prstGeom>
        </p:spPr>
        <p:txBody>
          <a:bodyPr vert="horz" lIns="91440" tIns="45720" rIns="91440" bIns="45720" rtlCol="0" anchor="ctr">
            <a:noAutofit/>
          </a:bodyPr>
          <a:lstStyle>
            <a:lvl1pPr>
              <a:defRPr sz="2600">
                <a:solidFill>
                  <a:schemeClr val="tx1">
                    <a:lumMod val="65000"/>
                    <a:lumOff val="35000"/>
                  </a:schemeClr>
                </a:solidFill>
                <a:latin typeface="+mn-lt"/>
              </a:defRPr>
            </a:lvl1pPr>
          </a:lstStyle>
          <a:p>
            <a:r>
              <a:rPr lang="en-US" dirty="0"/>
              <a:t>Click to edit title</a:t>
            </a:r>
          </a:p>
        </p:txBody>
      </p:sp>
      <p:grpSp>
        <p:nvGrpSpPr>
          <p:cNvPr id="11" name="Group 10">
            <a:extLst>
              <a:ext uri="{FF2B5EF4-FFF2-40B4-BE49-F238E27FC236}">
                <a16:creationId xmlns:a16="http://schemas.microsoft.com/office/drawing/2014/main" id="{E2D98899-9F65-EB44-82F7-E6B19DD8BB0F}"/>
              </a:ext>
            </a:extLst>
          </p:cNvPr>
          <p:cNvGrpSpPr/>
          <p:nvPr userDrawn="1"/>
        </p:nvGrpSpPr>
        <p:grpSpPr>
          <a:xfrm>
            <a:off x="10170933" y="51886"/>
            <a:ext cx="2021067" cy="499102"/>
            <a:chOff x="10071142" y="23769"/>
            <a:chExt cx="2021067" cy="499102"/>
          </a:xfrm>
        </p:grpSpPr>
        <p:pic>
          <p:nvPicPr>
            <p:cNvPr id="12" name="Picture 11">
              <a:extLst>
                <a:ext uri="{FF2B5EF4-FFF2-40B4-BE49-F238E27FC236}">
                  <a16:creationId xmlns:a16="http://schemas.microsoft.com/office/drawing/2014/main" id="{11FAD44F-973E-E242-AA6A-BBC811CEFE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71142" y="23769"/>
              <a:ext cx="1869025" cy="481858"/>
            </a:xfrm>
            <a:prstGeom prst="rect">
              <a:avLst/>
            </a:prstGeom>
          </p:spPr>
        </p:pic>
        <p:sp>
          <p:nvSpPr>
            <p:cNvPr id="13" name="TextBox 12">
              <a:extLst>
                <a:ext uri="{FF2B5EF4-FFF2-40B4-BE49-F238E27FC236}">
                  <a16:creationId xmlns:a16="http://schemas.microsoft.com/office/drawing/2014/main" id="{A9BE99D7-8169-2042-99F9-79342C1884C0}"/>
                </a:ext>
              </a:extLst>
            </p:cNvPr>
            <p:cNvSpPr txBox="1"/>
            <p:nvPr/>
          </p:nvSpPr>
          <p:spPr>
            <a:xfrm>
              <a:off x="10445604" y="322816"/>
              <a:ext cx="1646605" cy="200055"/>
            </a:xfrm>
            <a:prstGeom prst="rect">
              <a:avLst/>
            </a:prstGeom>
            <a:noFill/>
          </p:spPr>
          <p:txBody>
            <a:bodyPr wrap="none" rtlCol="0">
              <a:spAutoFit/>
            </a:bodyPr>
            <a:lstStyle/>
            <a:p>
              <a:r>
                <a:rPr lang="en-US" sz="700" b="1" dirty="0">
                  <a:solidFill>
                    <a:schemeClr val="tx1">
                      <a:lumMod val="65000"/>
                      <a:lumOff val="35000"/>
                    </a:schemeClr>
                  </a:solidFill>
                </a:rPr>
                <a:t>THE REGIONAL CAR PARC  - </a:t>
              </a:r>
              <a:r>
                <a:rPr lang="en-US" sz="700" b="1" dirty="0">
                  <a:solidFill>
                    <a:schemeClr val="accent2"/>
                  </a:solidFill>
                </a:rPr>
                <a:t>SIMPLIFIED</a:t>
              </a:r>
            </a:p>
          </p:txBody>
        </p:sp>
      </p:grpSp>
      <p:grpSp>
        <p:nvGrpSpPr>
          <p:cNvPr id="15" name="Group 14"/>
          <p:cNvGrpSpPr/>
          <p:nvPr userDrawn="1"/>
        </p:nvGrpSpPr>
        <p:grpSpPr>
          <a:xfrm>
            <a:off x="1524" y="6585938"/>
            <a:ext cx="12188952" cy="272062"/>
            <a:chOff x="1524" y="6585938"/>
            <a:chExt cx="12188952" cy="272062"/>
          </a:xfrm>
        </p:grpSpPr>
        <p:sp>
          <p:nvSpPr>
            <p:cNvPr id="16" name="Rectangle 15"/>
            <p:cNvSpPr/>
            <p:nvPr userDrawn="1"/>
          </p:nvSpPr>
          <p:spPr>
            <a:xfrm>
              <a:off x="1524" y="6585938"/>
              <a:ext cx="12188952" cy="27206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hlinkClick r:id="rId3"/>
            </p:cNvPr>
            <p:cNvSpPr/>
            <p:nvPr userDrawn="1"/>
          </p:nvSpPr>
          <p:spPr>
            <a:xfrm>
              <a:off x="4607491" y="6600644"/>
              <a:ext cx="2927927" cy="230832"/>
            </a:xfrm>
            <a:prstGeom prst="rect">
              <a:avLst/>
            </a:prstGeom>
          </p:spPr>
          <p:txBody>
            <a:bodyPr wrap="square">
              <a:spAutoFit/>
            </a:bodyPr>
            <a:lstStyle/>
            <a:p>
              <a:pPr marL="0" algn="ctr" defTabSz="914400" rtl="0" eaLnBrk="1" latinLnBrk="0" hangingPunct="1"/>
              <a:r>
                <a:rPr lang="en-US" sz="900" kern="1200" spc="300" baseline="0" dirty="0">
                  <a:solidFill>
                    <a:schemeClr val="bg2">
                      <a:lumMod val="75000"/>
                    </a:schemeClr>
                  </a:solidFill>
                  <a:latin typeface="Trebuchet MS" panose="020B0603020202020204" pitchFamily="34" charset="0"/>
                  <a:ea typeface="Verdana" panose="020B0604030504040204" pitchFamily="34" charset="0"/>
                  <a:cs typeface="Verdana" panose="020B0604030504040204" pitchFamily="34" charset="0"/>
                </a:rPr>
                <a:t>WWW.AUTODAP.PARTS</a:t>
              </a:r>
            </a:p>
          </p:txBody>
        </p:sp>
        <p:sp>
          <p:nvSpPr>
            <p:cNvPr id="18" name="Rectangle 17"/>
            <p:cNvSpPr/>
            <p:nvPr userDrawn="1"/>
          </p:nvSpPr>
          <p:spPr>
            <a:xfrm>
              <a:off x="194400" y="6600374"/>
              <a:ext cx="2853666" cy="223138"/>
            </a:xfrm>
            <a:prstGeom prst="rect">
              <a:avLst/>
            </a:prstGeom>
          </p:spPr>
          <p:txBody>
            <a:bodyPr wrap="none" anchor="ctr" anchorCtr="0">
              <a:spAutoFit/>
            </a:bodyPr>
            <a:lstStyle/>
            <a:p>
              <a:pPr lvl="0">
                <a:defRPr/>
              </a:pPr>
              <a:r>
                <a:rPr lang="en-US" sz="850" kern="0" dirty="0">
                  <a:solidFill>
                    <a:srgbClr val="757575"/>
                  </a:solidFill>
                </a:rPr>
                <a:t>© Auto</a:t>
              </a:r>
              <a:r>
                <a:rPr lang="en-US" sz="850" b="1" kern="0" dirty="0">
                  <a:solidFill>
                    <a:srgbClr val="E77457"/>
                  </a:solidFill>
                </a:rPr>
                <a:t>DAP</a:t>
              </a:r>
              <a:r>
                <a:rPr lang="en-US" sz="850" kern="0" dirty="0">
                  <a:solidFill>
                    <a:srgbClr val="757575"/>
                  </a:solidFill>
                </a:rPr>
                <a:t> B.V., A Gateway Group  Company | Confidential</a:t>
              </a:r>
              <a:endParaRPr kumimoji="0" lang="en-US" sz="850" b="0" i="0" u="none" strike="noStrike" kern="0" cap="none" spc="0" normalizeH="0" baseline="0" noProof="0" dirty="0">
                <a:ln>
                  <a:noFill/>
                </a:ln>
                <a:solidFill>
                  <a:srgbClr val="757575"/>
                </a:solidFill>
                <a:effectLst/>
                <a:uLnTx/>
                <a:uFillTx/>
              </a:endParaRPr>
            </a:p>
          </p:txBody>
        </p:sp>
        <p:sp>
          <p:nvSpPr>
            <p:cNvPr id="19" name="Rectangle 18">
              <a:hlinkClick r:id="rId3"/>
            </p:cNvPr>
            <p:cNvSpPr/>
            <p:nvPr userDrawn="1"/>
          </p:nvSpPr>
          <p:spPr>
            <a:xfrm>
              <a:off x="8794376" y="6592680"/>
              <a:ext cx="3297833" cy="230832"/>
            </a:xfrm>
            <a:prstGeom prst="rect">
              <a:avLst/>
            </a:prstGeom>
          </p:spPr>
          <p:txBody>
            <a:bodyPr wrap="square">
              <a:spAutoFit/>
            </a:bodyPr>
            <a:lstStyle/>
            <a:p>
              <a:pPr algn="r"/>
              <a:r>
                <a:rPr lang="en-US" sz="900" spc="300" baseline="0" dirty="0">
                  <a:solidFill>
                    <a:schemeClr val="bg2">
                      <a:lumMod val="75000"/>
                    </a:schemeClr>
                  </a:solidFill>
                  <a:latin typeface="Trebuchet MS" panose="020B0603020202020204" pitchFamily="34" charset="0"/>
                  <a:ea typeface="Verdana" panose="020B0604030504040204" pitchFamily="34" charset="0"/>
                  <a:cs typeface="Verdana" panose="020B0604030504040204" pitchFamily="34" charset="0"/>
                </a:rPr>
                <a:t>SMART | PRECISE | SIMPLE</a:t>
              </a:r>
            </a:p>
          </p:txBody>
        </p:sp>
      </p:grpSp>
    </p:spTree>
    <p:extLst>
      <p:ext uri="{BB962C8B-B14F-4D97-AF65-F5344CB8AC3E}">
        <p14:creationId xmlns:p14="http://schemas.microsoft.com/office/powerpoint/2010/main" val="539440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20"/>
          <p:cNvSpPr/>
          <p:nvPr userDrawn="1"/>
        </p:nvSpPr>
        <p:spPr>
          <a:xfrm>
            <a:off x="763" y="-1"/>
            <a:ext cx="12191237" cy="45719"/>
          </a:xfrm>
          <a:prstGeom prst="rect">
            <a:avLst/>
          </a:prstGeom>
          <a:gradFill flip="none" rotWithShape="1">
            <a:gsLst>
              <a:gs pos="0">
                <a:srgbClr val="0FA7CB"/>
              </a:gs>
              <a:gs pos="100000">
                <a:srgbClr val="F74FBF"/>
              </a:gs>
            </a:gsLst>
            <a:lin ang="0" scaled="1"/>
            <a:tileRect/>
          </a:gradFill>
          <a:ln w="9525" cap="flat" cmpd="sng" algn="ctr">
            <a:noFill/>
            <a:prstDash val="solid"/>
          </a:ln>
          <a:effectLst/>
        </p:spPr>
        <p:txBody>
          <a:bodyPr rtlCol="0" anchor="t"/>
          <a:lstStyle/>
          <a:p>
            <a:pPr marL="0" marR="0" lvl="0" indent="0" algn="r" defTabSz="914400" rtl="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9"/>
          <p:cNvGrpSpPr/>
          <p:nvPr userDrawn="1"/>
        </p:nvGrpSpPr>
        <p:grpSpPr>
          <a:xfrm>
            <a:off x="1524" y="6585938"/>
            <a:ext cx="12190476" cy="272062"/>
            <a:chOff x="1524" y="6585938"/>
            <a:chExt cx="12190476" cy="272062"/>
          </a:xfrm>
        </p:grpSpPr>
        <p:sp>
          <p:nvSpPr>
            <p:cNvPr id="11" name="Rectangle 10"/>
            <p:cNvSpPr/>
            <p:nvPr userDrawn="1"/>
          </p:nvSpPr>
          <p:spPr>
            <a:xfrm>
              <a:off x="1524" y="6585938"/>
              <a:ext cx="12190476" cy="272062"/>
            </a:xfrm>
            <a:prstGeom prst="rect">
              <a:avLst/>
            </a:prstGeom>
            <a:gradFill flip="none" rotWithShape="1">
              <a:gsLst>
                <a:gs pos="0">
                  <a:srgbClr val="0FA7CB"/>
                </a:gs>
                <a:gs pos="100000">
                  <a:srgbClr val="F74FBF"/>
                </a:gs>
              </a:gsLst>
              <a:lin ang="0" scaled="1"/>
              <a:tileRect/>
            </a:gradFill>
            <a:ln w="9525" cap="flat" cmpd="sng" algn="ctr">
              <a:noFill/>
              <a:prstDash val="solid"/>
            </a:ln>
            <a:effectLst/>
          </p:spPr>
          <p:txBody>
            <a:bodyPr rtlCol="0" anchor="t"/>
            <a:lstStyle/>
            <a:p>
              <a:pPr marL="0" marR="0" lvl="0" indent="0" algn="r" defTabSz="914400" rtl="0" eaLnBrk="1" fontAlgn="auto" latinLnBrk="0" hangingPunct="1">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hlinkClick r:id="rId3"/>
            </p:cNvPr>
            <p:cNvSpPr/>
            <p:nvPr userDrawn="1"/>
          </p:nvSpPr>
          <p:spPr>
            <a:xfrm>
              <a:off x="4462788" y="6600644"/>
              <a:ext cx="326642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prstClr val="white"/>
                  </a:solidFill>
                  <a:effectLst/>
                  <a:uLnTx/>
                  <a:uFillTx/>
                  <a:latin typeface="Trebuchet MS" panose="020B0603020202020204" pitchFamily="34" charset="0"/>
                  <a:ea typeface="Verdana" panose="020B0604030504040204" pitchFamily="34" charset="0"/>
                  <a:cs typeface="Verdana" panose="020B0604030504040204" pitchFamily="34" charset="0"/>
                </a:rPr>
                <a:t>WWW.GATEWAYDIGITAL.NO</a:t>
              </a:r>
            </a:p>
          </p:txBody>
        </p:sp>
        <p:sp>
          <p:nvSpPr>
            <p:cNvPr id="13" name="Rectangle 12"/>
            <p:cNvSpPr/>
            <p:nvPr userDrawn="1"/>
          </p:nvSpPr>
          <p:spPr>
            <a:xfrm>
              <a:off x="76413" y="6600374"/>
              <a:ext cx="2996333" cy="223138"/>
            </a:xfrm>
            <a:prstGeom prst="rect">
              <a:avLst/>
            </a:prstGeom>
          </p:spPr>
          <p:txBody>
            <a:bodyPr wrap="non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prstClr val="white"/>
                  </a:solidFill>
                  <a:effectLst/>
                  <a:uLnTx/>
                  <a:uFillTx/>
                  <a:latin typeface="Calibri" panose="020F0502020204030204"/>
                  <a:ea typeface="+mn-ea"/>
                  <a:cs typeface="+mn-cs"/>
                </a:rPr>
                <a:t>© Gateway Digital - A Gateway Group Enterprise |  Confidential</a:t>
              </a:r>
            </a:p>
          </p:txBody>
        </p:sp>
        <p:sp>
          <p:nvSpPr>
            <p:cNvPr id="14" name="Rectangle 13"/>
            <p:cNvSpPr/>
            <p:nvPr userDrawn="1"/>
          </p:nvSpPr>
          <p:spPr>
            <a:xfrm>
              <a:off x="9402619" y="6592680"/>
              <a:ext cx="2689590" cy="2308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80" normalizeH="0" baseline="0" noProof="0" dirty="0">
                  <a:ln>
                    <a:noFill/>
                  </a:ln>
                  <a:solidFill>
                    <a:prstClr val="white"/>
                  </a:solidFill>
                  <a:effectLst/>
                  <a:uLnTx/>
                  <a:uFillTx/>
                  <a:latin typeface="Calibri" panose="020F0502020204030204"/>
                  <a:ea typeface="+mn-ea"/>
                  <a:cs typeface="+mn-cs"/>
                </a:rPr>
                <a:t>TRANSFORM - PEOPLE. WORK. EXPERIENCE.</a:t>
              </a:r>
            </a:p>
          </p:txBody>
        </p:sp>
      </p:grpSp>
      <p:sp>
        <p:nvSpPr>
          <p:cNvPr id="9" name="Title Placeholder 1"/>
          <p:cNvSpPr>
            <a:spLocks noGrp="1"/>
          </p:cNvSpPr>
          <p:nvPr>
            <p:ph type="title" hasCustomPrompt="1"/>
          </p:nvPr>
        </p:nvSpPr>
        <p:spPr>
          <a:xfrm>
            <a:off x="118656" y="87410"/>
            <a:ext cx="8675720" cy="450648"/>
          </a:xfrm>
          <a:prstGeom prst="rect">
            <a:avLst/>
          </a:prstGeom>
        </p:spPr>
        <p:txBody>
          <a:bodyPr vert="horz" lIns="91440" tIns="45720" rIns="91440" bIns="45720" rtlCol="0" anchor="ctr">
            <a:noAutofit/>
          </a:bodyPr>
          <a:lstStyle>
            <a:lvl1pPr>
              <a:defRPr sz="2600">
                <a:solidFill>
                  <a:schemeClr val="tx1">
                    <a:lumMod val="65000"/>
                    <a:lumOff val="35000"/>
                  </a:schemeClr>
                </a:solidFill>
                <a:latin typeface="+mn-lt"/>
              </a:defRPr>
            </a:lvl1pPr>
          </a:lstStyle>
          <a:p>
            <a:r>
              <a:rPr lang="en-US" dirty="0"/>
              <a:t>Click to edit title</a:t>
            </a:r>
          </a:p>
        </p:txBody>
      </p:sp>
    </p:spTree>
    <p:extLst>
      <p:ext uri="{BB962C8B-B14F-4D97-AF65-F5344CB8AC3E}">
        <p14:creationId xmlns:p14="http://schemas.microsoft.com/office/powerpoint/2010/main" val="666544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63B5-C0D5-4AB9-ACA0-6743C03885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DCFF7-F872-4E08-83E5-B0333E61BD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7EAA6-DFD6-43D1-8000-F715897BA093}"/>
              </a:ext>
            </a:extLst>
          </p:cNvPr>
          <p:cNvSpPr>
            <a:spLocks noGrp="1"/>
          </p:cNvSpPr>
          <p:nvPr>
            <p:ph type="dt" sz="half" idx="10"/>
          </p:nvPr>
        </p:nvSpPr>
        <p:spPr/>
        <p:txBody>
          <a:bodyPr/>
          <a:lstStyle/>
          <a:p>
            <a:fld id="{475D2DFD-CD4D-4F48-9C09-85A49A7BF6F0}" type="datetimeFigureOut">
              <a:rPr lang="en-US" smtClean="0"/>
              <a:t>3/11/2021</a:t>
            </a:fld>
            <a:endParaRPr lang="en-US" dirty="0"/>
          </a:p>
        </p:txBody>
      </p:sp>
      <p:sp>
        <p:nvSpPr>
          <p:cNvPr id="5" name="Footer Placeholder 4">
            <a:extLst>
              <a:ext uri="{FF2B5EF4-FFF2-40B4-BE49-F238E27FC236}">
                <a16:creationId xmlns:a16="http://schemas.microsoft.com/office/drawing/2014/main" id="{58232BB7-1E4F-4ADE-AA6B-5CC4F8422C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1ECB3D-2D84-4BDF-AAAE-816787B96DDB}"/>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4003674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21" name="Rectangle 20"/>
          <p:cNvSpPr/>
          <p:nvPr userDrawn="1"/>
        </p:nvSpPr>
        <p:spPr>
          <a:xfrm>
            <a:off x="763" y="-1"/>
            <a:ext cx="12191237" cy="45719"/>
          </a:xfrm>
          <a:prstGeom prst="rect">
            <a:avLst/>
          </a:prstGeom>
          <a:gradFill flip="none" rotWithShape="1">
            <a:gsLst>
              <a:gs pos="0">
                <a:srgbClr val="0FA7CB"/>
              </a:gs>
              <a:gs pos="100000">
                <a:srgbClr val="F74FBF"/>
              </a:gs>
            </a:gsLst>
            <a:lin ang="0" scaled="1"/>
            <a:tileRect/>
          </a:gradFill>
          <a:ln w="9525" cap="flat" cmpd="sng" algn="ctr">
            <a:noFill/>
            <a:prstDash val="solid"/>
          </a:ln>
          <a:effectLst/>
        </p:spPr>
        <p:txBody>
          <a:bodyPr rtlCol="0" anchor="t"/>
          <a:lstStyle/>
          <a:p>
            <a:pPr algn="r">
              <a:lnSpc>
                <a:spcPct val="80000"/>
              </a:lnSpc>
              <a:spcAft>
                <a:spcPts val="10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400" kern="0" dirty="0">
              <a:solidFill>
                <a:prstClr val="white"/>
              </a:solidFill>
            </a:endParaRPr>
          </a:p>
        </p:txBody>
      </p:sp>
      <p:grpSp>
        <p:nvGrpSpPr>
          <p:cNvPr id="10" name="Group 9"/>
          <p:cNvGrpSpPr/>
          <p:nvPr userDrawn="1"/>
        </p:nvGrpSpPr>
        <p:grpSpPr>
          <a:xfrm>
            <a:off x="1524" y="6585938"/>
            <a:ext cx="12190476" cy="272062"/>
            <a:chOff x="1524" y="6585938"/>
            <a:chExt cx="12190476" cy="272062"/>
          </a:xfrm>
        </p:grpSpPr>
        <p:sp>
          <p:nvSpPr>
            <p:cNvPr id="11" name="Rectangle 10"/>
            <p:cNvSpPr/>
            <p:nvPr userDrawn="1"/>
          </p:nvSpPr>
          <p:spPr>
            <a:xfrm>
              <a:off x="1524" y="6585938"/>
              <a:ext cx="12190476" cy="272062"/>
            </a:xfrm>
            <a:prstGeom prst="rect">
              <a:avLst/>
            </a:prstGeom>
            <a:gradFill flip="none" rotWithShape="1">
              <a:gsLst>
                <a:gs pos="0">
                  <a:srgbClr val="0FA7CB"/>
                </a:gs>
                <a:gs pos="100000">
                  <a:srgbClr val="F74FBF"/>
                </a:gs>
              </a:gsLst>
              <a:lin ang="0" scaled="1"/>
              <a:tileRect/>
            </a:gradFill>
            <a:ln w="9525" cap="flat" cmpd="sng" algn="ctr">
              <a:noFill/>
              <a:prstDash val="solid"/>
            </a:ln>
            <a:effectLst/>
          </p:spPr>
          <p:txBody>
            <a:bodyPr rtlCol="0" anchor="t"/>
            <a:lstStyle/>
            <a:p>
              <a:pPr marR="0" lvl="0" indent="0" algn="r" fontAlgn="auto">
                <a:lnSpc>
                  <a:spcPct val="80000"/>
                </a:lnSpc>
                <a:spcBef>
                  <a:spcPts val="0"/>
                </a:spcBef>
                <a:spcAft>
                  <a:spcPts val="1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sz="1400" b="0" i="0" u="none" strike="noStrike" kern="0" cap="none" spc="0" normalizeH="0" baseline="0" dirty="0">
                <a:ln>
                  <a:noFill/>
                </a:ln>
                <a:solidFill>
                  <a:prstClr val="white"/>
                </a:solidFill>
                <a:effectLst/>
                <a:uLnTx/>
                <a:uFillTx/>
              </a:endParaRPr>
            </a:p>
          </p:txBody>
        </p:sp>
        <p:sp>
          <p:nvSpPr>
            <p:cNvPr id="12" name="Rectangle 11">
              <a:hlinkClick r:id="rId2"/>
            </p:cNvPr>
            <p:cNvSpPr/>
            <p:nvPr userDrawn="1"/>
          </p:nvSpPr>
          <p:spPr>
            <a:xfrm>
              <a:off x="4462788" y="6600644"/>
              <a:ext cx="3266424" cy="230832"/>
            </a:xfrm>
            <a:prstGeom prst="rect">
              <a:avLst/>
            </a:prstGeom>
          </p:spPr>
          <p:txBody>
            <a:bodyPr wrap="square">
              <a:spAutoFit/>
            </a:bodyPr>
            <a:lstStyle/>
            <a:p>
              <a:pPr marL="0" algn="ctr" defTabSz="914400" rtl="0" eaLnBrk="1" latinLnBrk="0" hangingPunct="1"/>
              <a:r>
                <a:rPr lang="en-US" sz="900" kern="1200" spc="300" baseline="0" dirty="0">
                  <a:solidFill>
                    <a:schemeClr val="bg1"/>
                  </a:solidFill>
                  <a:latin typeface="Trebuchet MS" panose="020B0603020202020204" pitchFamily="34" charset="0"/>
                  <a:ea typeface="Verdana" panose="020B0604030504040204" pitchFamily="34" charset="0"/>
                  <a:cs typeface="Verdana" panose="020B0604030504040204" pitchFamily="34" charset="0"/>
                </a:rPr>
                <a:t>WWW.GATEWAYDIGITAL.NO</a:t>
              </a:r>
            </a:p>
          </p:txBody>
        </p:sp>
        <p:sp>
          <p:nvSpPr>
            <p:cNvPr id="13" name="Rectangle 12"/>
            <p:cNvSpPr/>
            <p:nvPr userDrawn="1"/>
          </p:nvSpPr>
          <p:spPr>
            <a:xfrm>
              <a:off x="76413" y="6600374"/>
              <a:ext cx="2996333" cy="223138"/>
            </a:xfrm>
            <a:prstGeom prst="rect">
              <a:avLst/>
            </a:prstGeom>
          </p:spPr>
          <p:txBody>
            <a:bodyPr wrap="none" anchor="ctr" anchorCtr="0">
              <a:spAutoFit/>
            </a:bodyPr>
            <a:lstStyle/>
            <a:p>
              <a:pPr lvl="0" algn="l">
                <a:defRPr/>
              </a:pPr>
              <a:r>
                <a:rPr lang="en-US" sz="850" kern="0" dirty="0">
                  <a:solidFill>
                    <a:schemeClr val="bg1"/>
                  </a:solidFill>
                </a:rPr>
                <a:t>© Gateway Digital - A Gateway Group Enterprise |  Confidential</a:t>
              </a:r>
            </a:p>
          </p:txBody>
        </p:sp>
        <p:sp>
          <p:nvSpPr>
            <p:cNvPr id="14" name="Rectangle 13"/>
            <p:cNvSpPr/>
            <p:nvPr userDrawn="1"/>
          </p:nvSpPr>
          <p:spPr>
            <a:xfrm>
              <a:off x="9402619" y="6592680"/>
              <a:ext cx="2689590" cy="230832"/>
            </a:xfrm>
            <a:prstGeom prst="rect">
              <a:avLst/>
            </a:prstGeom>
          </p:spPr>
          <p:txBody>
            <a:bodyPr wrap="square">
              <a:spAutoFit/>
            </a:bodyPr>
            <a:lstStyle/>
            <a:p>
              <a:pPr algn="r"/>
              <a:r>
                <a:rPr lang="en-US" sz="900" kern="0" spc="80" dirty="0">
                  <a:solidFill>
                    <a:schemeClr val="bg1"/>
                  </a:solidFill>
                </a:rPr>
                <a:t>TRANSFORM - PEOPLE. WORK. EXPERIENCE.</a:t>
              </a:r>
            </a:p>
          </p:txBody>
        </p:sp>
      </p:grpSp>
      <p:sp>
        <p:nvSpPr>
          <p:cNvPr id="19" name="Text Placeholder 4"/>
          <p:cNvSpPr>
            <a:spLocks noGrp="1"/>
          </p:cNvSpPr>
          <p:nvPr>
            <p:ph type="body" sz="quarter" idx="12" hasCustomPrompt="1"/>
          </p:nvPr>
        </p:nvSpPr>
        <p:spPr>
          <a:xfrm>
            <a:off x="118656" y="3262209"/>
            <a:ext cx="5689862" cy="3259968"/>
          </a:xfrm>
        </p:spPr>
        <p:txBody>
          <a:bodyPr>
            <a:normAutofit/>
          </a:bodyPr>
          <a:lstStyle>
            <a:lvl1pPr marL="228600" indent="-228600">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20" name="Rectangle 19"/>
          <p:cNvSpPr/>
          <p:nvPr userDrawn="1"/>
        </p:nvSpPr>
        <p:spPr>
          <a:xfrm>
            <a:off x="118656" y="2878380"/>
            <a:ext cx="1416025" cy="307777"/>
          </a:xfrm>
          <a:prstGeom prst="rect">
            <a:avLst/>
          </a:prstGeom>
          <a:noFill/>
        </p:spPr>
        <p:txBody>
          <a:bodyPr wrap="square" rtlCol="0">
            <a:spAutoFit/>
          </a:bodyPr>
          <a:lstStyle/>
          <a:p>
            <a:pPr lvl="0">
              <a:lnSpc>
                <a:spcPct val="100000"/>
              </a:lnSpc>
            </a:pPr>
            <a:r>
              <a:rPr lang="en-US" sz="1400" b="0" spc="0" dirty="0">
                <a:solidFill>
                  <a:schemeClr val="tx1">
                    <a:lumMod val="75000"/>
                    <a:lumOff val="25000"/>
                  </a:schemeClr>
                </a:solidFill>
                <a:cs typeface="Arial" panose="020B0604020202020204" pitchFamily="34" charset="0"/>
              </a:rPr>
              <a:t>HIGHLIGHTS</a:t>
            </a:r>
          </a:p>
        </p:txBody>
      </p:sp>
      <p:sp>
        <p:nvSpPr>
          <p:cNvPr id="23" name="Text Placeholder 2"/>
          <p:cNvSpPr>
            <a:spLocks noGrp="1"/>
          </p:cNvSpPr>
          <p:nvPr>
            <p:ph type="body" sz="quarter" idx="13" hasCustomPrompt="1"/>
          </p:nvPr>
        </p:nvSpPr>
        <p:spPr>
          <a:xfrm>
            <a:off x="10507336" y="182095"/>
            <a:ext cx="1374171" cy="392249"/>
          </a:xfrm>
        </p:spPr>
        <p:txBody>
          <a:bodyPr anchor="ctr" anchorCtr="1">
            <a:noAutofit/>
          </a:bodyPr>
          <a:lstStyle>
            <a:lvl1pPr marL="0" indent="0">
              <a:lnSpc>
                <a:spcPct val="100000"/>
              </a:lnSpc>
              <a:spcBef>
                <a:spcPts val="0"/>
              </a:spcBef>
              <a:buNone/>
              <a:defRPr sz="1200">
                <a:solidFill>
                  <a:schemeClr val="tx1">
                    <a:lumMod val="75000"/>
                    <a:lumOff val="25000"/>
                  </a:schemeClr>
                </a:solidFill>
              </a:defRPr>
            </a:lvl1pPr>
          </a:lstStyle>
          <a:p>
            <a:r>
              <a:rPr lang="en-US" dirty="0">
                <a:solidFill>
                  <a:schemeClr val="tx1">
                    <a:lumMod val="65000"/>
                    <a:lumOff val="35000"/>
                  </a:schemeClr>
                </a:solidFill>
              </a:rPr>
              <a:t>Sector | Country</a:t>
            </a:r>
          </a:p>
        </p:txBody>
      </p:sp>
      <p:sp>
        <p:nvSpPr>
          <p:cNvPr id="25" name="Text Placeholder 2"/>
          <p:cNvSpPr>
            <a:spLocks noGrp="1"/>
          </p:cNvSpPr>
          <p:nvPr>
            <p:ph type="body" sz="quarter" idx="14" hasCustomPrompt="1"/>
          </p:nvPr>
        </p:nvSpPr>
        <p:spPr>
          <a:xfrm>
            <a:off x="4434347" y="182095"/>
            <a:ext cx="1374171" cy="392249"/>
          </a:xfrm>
        </p:spPr>
        <p:txBody>
          <a:bodyPr anchor="ctr" anchorCtr="1">
            <a:noAutofit/>
          </a:bodyPr>
          <a:lstStyle>
            <a:lvl1pPr marL="0" indent="0">
              <a:lnSpc>
                <a:spcPct val="100000"/>
              </a:lnSpc>
              <a:spcBef>
                <a:spcPts val="0"/>
              </a:spcBef>
              <a:buNone/>
              <a:defRPr sz="1200">
                <a:solidFill>
                  <a:schemeClr val="tx1">
                    <a:lumMod val="75000"/>
                    <a:lumOff val="25000"/>
                  </a:schemeClr>
                </a:solidFill>
              </a:defRPr>
            </a:lvl1pPr>
          </a:lstStyle>
          <a:p>
            <a:r>
              <a:rPr lang="en-US" dirty="0">
                <a:solidFill>
                  <a:schemeClr val="tx1">
                    <a:lumMod val="65000"/>
                    <a:lumOff val="35000"/>
                  </a:schemeClr>
                </a:solidFill>
              </a:rPr>
              <a:t>Sector | Country</a:t>
            </a:r>
          </a:p>
        </p:txBody>
      </p:sp>
      <p:sp>
        <p:nvSpPr>
          <p:cNvPr id="28" name="Text Placeholder 4"/>
          <p:cNvSpPr>
            <a:spLocks noGrp="1"/>
          </p:cNvSpPr>
          <p:nvPr>
            <p:ph type="body" sz="quarter" idx="16" hasCustomPrompt="1"/>
          </p:nvPr>
        </p:nvSpPr>
        <p:spPr>
          <a:xfrm>
            <a:off x="6191645" y="3262209"/>
            <a:ext cx="5689862" cy="3259968"/>
          </a:xfrm>
        </p:spPr>
        <p:txBody>
          <a:bodyPr>
            <a:normAutofit/>
          </a:bodyPr>
          <a:lstStyle>
            <a:lvl1pPr marL="228600" indent="-228600">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1pPr>
          </a:lstStyle>
          <a:p>
            <a:pPr lvl="0"/>
            <a:r>
              <a:rPr lang="en-US" dirty="0"/>
              <a:t>Click to edit text</a:t>
            </a:r>
          </a:p>
        </p:txBody>
      </p:sp>
      <p:sp>
        <p:nvSpPr>
          <p:cNvPr id="29" name="Rectangle 28"/>
          <p:cNvSpPr/>
          <p:nvPr userDrawn="1"/>
        </p:nvSpPr>
        <p:spPr>
          <a:xfrm>
            <a:off x="6230721" y="2878379"/>
            <a:ext cx="1416025" cy="307777"/>
          </a:xfrm>
          <a:prstGeom prst="rect">
            <a:avLst/>
          </a:prstGeom>
          <a:noFill/>
        </p:spPr>
        <p:txBody>
          <a:bodyPr wrap="square" rtlCol="0">
            <a:spAutoFit/>
          </a:bodyPr>
          <a:lstStyle/>
          <a:p>
            <a:pPr lvl="0">
              <a:lnSpc>
                <a:spcPct val="100000"/>
              </a:lnSpc>
            </a:pPr>
            <a:r>
              <a:rPr lang="en-US" sz="1400" b="0" spc="0" dirty="0">
                <a:solidFill>
                  <a:schemeClr val="tx1">
                    <a:lumMod val="75000"/>
                    <a:lumOff val="25000"/>
                  </a:schemeClr>
                </a:solidFill>
                <a:cs typeface="Arial" panose="020B0604020202020204" pitchFamily="34" charset="0"/>
              </a:rPr>
              <a:t>HIGHLIGHTS</a:t>
            </a:r>
          </a:p>
        </p:txBody>
      </p:sp>
      <p:sp>
        <p:nvSpPr>
          <p:cNvPr id="30" name="Title Placeholder 1"/>
          <p:cNvSpPr>
            <a:spLocks noGrp="1"/>
          </p:cNvSpPr>
          <p:nvPr>
            <p:ph type="title" hasCustomPrompt="1"/>
          </p:nvPr>
        </p:nvSpPr>
        <p:spPr>
          <a:xfrm>
            <a:off x="118656" y="112679"/>
            <a:ext cx="4100053" cy="461665"/>
          </a:xfrm>
          <a:prstGeom prst="rect">
            <a:avLst/>
          </a:prstGeom>
          <a:noFill/>
        </p:spPr>
        <p:txBody>
          <a:bodyPr wrap="square" rtlCol="0">
            <a:spAutoFit/>
          </a:bodyPr>
          <a:lstStyle>
            <a:lvl1pPr>
              <a:defRPr lang="en-US" sz="2400" b="0" spc="0" dirty="0">
                <a:solidFill>
                  <a:schemeClr val="tx1">
                    <a:lumMod val="75000"/>
                    <a:lumOff val="25000"/>
                  </a:schemeClr>
                </a:solidFill>
                <a:latin typeface="+mn-lt"/>
                <a:ea typeface="+mn-ea"/>
                <a:cs typeface="Arial" panose="020B0604020202020204" pitchFamily="34" charset="0"/>
              </a:defRPr>
            </a:lvl1pPr>
          </a:lstStyle>
          <a:p>
            <a:pPr marL="0" lvl="0">
              <a:lnSpc>
                <a:spcPct val="100000"/>
              </a:lnSpc>
            </a:pPr>
            <a:r>
              <a:rPr lang="en-US" dirty="0"/>
              <a:t>Click To Edit Title</a:t>
            </a:r>
          </a:p>
        </p:txBody>
      </p:sp>
    </p:spTree>
    <p:extLst>
      <p:ext uri="{BB962C8B-B14F-4D97-AF65-F5344CB8AC3E}">
        <p14:creationId xmlns:p14="http://schemas.microsoft.com/office/powerpoint/2010/main" val="2320903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18656" y="3186"/>
            <a:ext cx="8675720" cy="450648"/>
          </a:xfrm>
          <a:prstGeom prst="rect">
            <a:avLst/>
          </a:prstGeom>
        </p:spPr>
        <p:txBody>
          <a:bodyPr vert="horz" lIns="91440" tIns="45720" rIns="91440" bIns="45720" rtlCol="0" anchor="ctr">
            <a:noAutofit/>
          </a:bodyPr>
          <a:lstStyle>
            <a:lvl1pPr>
              <a:defRPr sz="2600">
                <a:solidFill>
                  <a:srgbClr val="0F75BC"/>
                </a:solidFill>
                <a:latin typeface="+mn-lt"/>
              </a:defRPr>
            </a:lvl1pPr>
          </a:lstStyle>
          <a:p>
            <a:r>
              <a:rPr lang="en-US" dirty="0"/>
              <a:t>Slide title</a:t>
            </a:r>
          </a:p>
        </p:txBody>
      </p:sp>
      <p:pic>
        <p:nvPicPr>
          <p:cNvPr id="8" name="Picture 7">
            <a:extLst>
              <a:ext uri="{FF2B5EF4-FFF2-40B4-BE49-F238E27FC236}">
                <a16:creationId xmlns:a16="http://schemas.microsoft.com/office/drawing/2014/main" id="{31B07A2D-44CD-4D73-9C36-FFE6BDD485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6492255"/>
            <a:ext cx="12191496" cy="365745"/>
          </a:xfrm>
          <a:prstGeom prst="rect">
            <a:avLst/>
          </a:prstGeom>
        </p:spPr>
      </p:pic>
      <p:grpSp>
        <p:nvGrpSpPr>
          <p:cNvPr id="9" name="Group 8">
            <a:extLst>
              <a:ext uri="{FF2B5EF4-FFF2-40B4-BE49-F238E27FC236}">
                <a16:creationId xmlns:a16="http://schemas.microsoft.com/office/drawing/2014/main" id="{01F6F29D-1A3F-4011-81FD-BA3CB36C3785}"/>
              </a:ext>
            </a:extLst>
          </p:cNvPr>
          <p:cNvGrpSpPr/>
          <p:nvPr userDrawn="1"/>
        </p:nvGrpSpPr>
        <p:grpSpPr>
          <a:xfrm>
            <a:off x="9114476" y="6476471"/>
            <a:ext cx="400770" cy="400576"/>
            <a:chOff x="9007162" y="6249540"/>
            <a:chExt cx="596050" cy="595760"/>
          </a:xfrm>
        </p:grpSpPr>
        <p:sp>
          <p:nvSpPr>
            <p:cNvPr id="10" name="Oval 9">
              <a:extLst>
                <a:ext uri="{FF2B5EF4-FFF2-40B4-BE49-F238E27FC236}">
                  <a16:creationId xmlns:a16="http://schemas.microsoft.com/office/drawing/2014/main" id="{61955CD8-91C2-47CE-8BA1-511AFD748072}"/>
                </a:ext>
              </a:extLst>
            </p:cNvPr>
            <p:cNvSpPr/>
            <p:nvPr userDrawn="1"/>
          </p:nvSpPr>
          <p:spPr>
            <a:xfrm>
              <a:off x="9007162" y="6249540"/>
              <a:ext cx="595762" cy="595760"/>
            </a:xfrm>
            <a:prstGeom prst="ellipse">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11" name="Picture 10">
              <a:extLst>
                <a:ext uri="{FF2B5EF4-FFF2-40B4-BE49-F238E27FC236}">
                  <a16:creationId xmlns:a16="http://schemas.microsoft.com/office/drawing/2014/main" id="{F69513C7-AD4A-406F-A367-F8D7EFEDBC3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1718" t="13139" r="71967" b="65134"/>
            <a:stretch/>
          </p:blipFill>
          <p:spPr>
            <a:xfrm>
              <a:off x="9021779" y="6257412"/>
              <a:ext cx="581433" cy="547400"/>
            </a:xfrm>
            <a:prstGeom prst="rect">
              <a:avLst/>
            </a:prstGeom>
          </p:spPr>
        </p:pic>
      </p:grpSp>
    </p:spTree>
    <p:extLst>
      <p:ext uri="{BB962C8B-B14F-4D97-AF65-F5344CB8AC3E}">
        <p14:creationId xmlns:p14="http://schemas.microsoft.com/office/powerpoint/2010/main" val="32628335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3056D-D8B3-4B15-A204-C9773B7DA26C}"/>
              </a:ext>
            </a:extLst>
          </p:cNvPr>
          <p:cNvSpPr>
            <a:spLocks noGrp="1"/>
          </p:cNvSpPr>
          <p:nvPr>
            <p:ph type="dt" sz="half" idx="10"/>
          </p:nvPr>
        </p:nvSpPr>
        <p:spPr/>
        <p:txBody>
          <a:bodyPr/>
          <a:lstStyle/>
          <a:p>
            <a:fld id="{83CDECDA-559C-41C7-9D45-15977E8CD026}" type="datetimeFigureOut">
              <a:rPr lang="en-US" smtClean="0"/>
              <a:t>3/11/2021</a:t>
            </a:fld>
            <a:endParaRPr lang="en-US" dirty="0"/>
          </a:p>
        </p:txBody>
      </p:sp>
      <p:sp>
        <p:nvSpPr>
          <p:cNvPr id="3" name="Footer Placeholder 2">
            <a:extLst>
              <a:ext uri="{FF2B5EF4-FFF2-40B4-BE49-F238E27FC236}">
                <a16:creationId xmlns:a16="http://schemas.microsoft.com/office/drawing/2014/main" id="{A9BC4A24-D285-4CBF-8078-60BF62EB559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0FDDEE1-420E-4E7F-A333-5C5DA8A5BFDC}"/>
              </a:ext>
            </a:extLst>
          </p:cNvPr>
          <p:cNvSpPr>
            <a:spLocks noGrp="1"/>
          </p:cNvSpPr>
          <p:nvPr>
            <p:ph type="sldNum" sz="quarter" idx="12"/>
          </p:nvPr>
        </p:nvSpPr>
        <p:spPr/>
        <p:txBody>
          <a:bodyPr/>
          <a:lstStyle/>
          <a:p>
            <a:fld id="{1DF0C058-4EF3-4647-937F-7C518B2D15CB}" type="slidenum">
              <a:rPr lang="en-US" smtClean="0"/>
              <a:t>‹#›</a:t>
            </a:fld>
            <a:endParaRPr lang="en-US" dirty="0"/>
          </a:p>
        </p:txBody>
      </p:sp>
    </p:spTree>
    <p:extLst>
      <p:ext uri="{BB962C8B-B14F-4D97-AF65-F5344CB8AC3E}">
        <p14:creationId xmlns:p14="http://schemas.microsoft.com/office/powerpoint/2010/main" val="23138275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433D2E-9BF0-E645-9576-3FB760E981A2}" type="datetimeFigureOut">
              <a:rPr lang="en-US" smtClean="0"/>
              <a:t>3/11/2021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A7EA90-A059-EF49-AEAF-813B2C0BE073}" type="slidenum">
              <a:rPr lang="en-US" smtClean="0"/>
              <a:t>‹#›</a:t>
            </a:fld>
            <a:endParaRPr lang="en-US" dirty="0"/>
          </a:p>
        </p:txBody>
      </p:sp>
    </p:spTree>
    <p:extLst>
      <p:ext uri="{BB962C8B-B14F-4D97-AF65-F5344CB8AC3E}">
        <p14:creationId xmlns:p14="http://schemas.microsoft.com/office/powerpoint/2010/main" val="222263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96C0-481A-4747-9BC4-C25CAA5FCB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FD7AAB-8CFC-4B18-B2DD-89E5E815A5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4EA85D-6667-4D13-A2CC-40EFF7A41CD0}"/>
              </a:ext>
            </a:extLst>
          </p:cNvPr>
          <p:cNvSpPr>
            <a:spLocks noGrp="1"/>
          </p:cNvSpPr>
          <p:nvPr>
            <p:ph type="dt" sz="half" idx="10"/>
          </p:nvPr>
        </p:nvSpPr>
        <p:spPr/>
        <p:txBody>
          <a:bodyPr/>
          <a:lstStyle/>
          <a:p>
            <a:fld id="{475D2DFD-CD4D-4F48-9C09-85A49A7BF6F0}" type="datetimeFigureOut">
              <a:rPr lang="en-US" smtClean="0"/>
              <a:t>3/11/2021</a:t>
            </a:fld>
            <a:endParaRPr lang="en-US" dirty="0"/>
          </a:p>
        </p:txBody>
      </p:sp>
      <p:sp>
        <p:nvSpPr>
          <p:cNvPr id="5" name="Footer Placeholder 4">
            <a:extLst>
              <a:ext uri="{FF2B5EF4-FFF2-40B4-BE49-F238E27FC236}">
                <a16:creationId xmlns:a16="http://schemas.microsoft.com/office/drawing/2014/main" id="{7AFC1CC9-BF93-46AE-AB15-978B65F3E9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C451319-D330-4C92-B84D-950AF46FFCD1}"/>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1102824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6108-16A6-4474-B846-6F2636199B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15616-F3AE-4C19-87FF-B9E3136E913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B0CBED-B80F-4DD6-A6C0-CE1C7B90D23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1BB868-8AE4-4007-93D4-6C2654DC03A1}"/>
              </a:ext>
            </a:extLst>
          </p:cNvPr>
          <p:cNvSpPr>
            <a:spLocks noGrp="1"/>
          </p:cNvSpPr>
          <p:nvPr>
            <p:ph type="dt" sz="half" idx="10"/>
          </p:nvPr>
        </p:nvSpPr>
        <p:spPr/>
        <p:txBody>
          <a:bodyPr/>
          <a:lstStyle/>
          <a:p>
            <a:fld id="{475D2DFD-CD4D-4F48-9C09-85A49A7BF6F0}" type="datetimeFigureOut">
              <a:rPr lang="en-US" smtClean="0"/>
              <a:t>3/11/2021</a:t>
            </a:fld>
            <a:endParaRPr lang="en-US" dirty="0"/>
          </a:p>
        </p:txBody>
      </p:sp>
      <p:sp>
        <p:nvSpPr>
          <p:cNvPr id="6" name="Footer Placeholder 5">
            <a:extLst>
              <a:ext uri="{FF2B5EF4-FFF2-40B4-BE49-F238E27FC236}">
                <a16:creationId xmlns:a16="http://schemas.microsoft.com/office/drawing/2014/main" id="{8E34EDA3-EE18-443D-BA6A-8877CBBC651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32AE71-4BD0-424E-81A3-D218ADFDF2BC}"/>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363075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4426-F2A7-4289-BCEC-0B20A813ED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A34F59-5F55-46A0-8095-44559FCB9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5D0D14-AED0-41CE-97F2-76CEC19069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3298A8-34F6-49B7-82ED-77671C503D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0D4DE87-C485-4DB6-ACD1-589BFACC19F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527E9C-D999-408A-8ACE-DC4B815E9AB2}"/>
              </a:ext>
            </a:extLst>
          </p:cNvPr>
          <p:cNvSpPr>
            <a:spLocks noGrp="1"/>
          </p:cNvSpPr>
          <p:nvPr>
            <p:ph type="dt" sz="half" idx="10"/>
          </p:nvPr>
        </p:nvSpPr>
        <p:spPr/>
        <p:txBody>
          <a:bodyPr/>
          <a:lstStyle/>
          <a:p>
            <a:fld id="{475D2DFD-CD4D-4F48-9C09-85A49A7BF6F0}" type="datetimeFigureOut">
              <a:rPr lang="en-US" smtClean="0"/>
              <a:t>3/11/2021</a:t>
            </a:fld>
            <a:endParaRPr lang="en-US" dirty="0"/>
          </a:p>
        </p:txBody>
      </p:sp>
      <p:sp>
        <p:nvSpPr>
          <p:cNvPr id="8" name="Footer Placeholder 7">
            <a:extLst>
              <a:ext uri="{FF2B5EF4-FFF2-40B4-BE49-F238E27FC236}">
                <a16:creationId xmlns:a16="http://schemas.microsoft.com/office/drawing/2014/main" id="{9C27C53E-A2B3-4178-B103-D6344832314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61C239E-F129-4DA5-8331-464B0FF0B1B7}"/>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2506930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F3F5-349C-4777-85BC-D3FD85BF0A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232992-B04E-453A-8F8A-996459FC3603}"/>
              </a:ext>
            </a:extLst>
          </p:cNvPr>
          <p:cNvSpPr>
            <a:spLocks noGrp="1"/>
          </p:cNvSpPr>
          <p:nvPr>
            <p:ph type="dt" sz="half" idx="10"/>
          </p:nvPr>
        </p:nvSpPr>
        <p:spPr/>
        <p:txBody>
          <a:bodyPr/>
          <a:lstStyle/>
          <a:p>
            <a:fld id="{475D2DFD-CD4D-4F48-9C09-85A49A7BF6F0}" type="datetimeFigureOut">
              <a:rPr lang="en-US" smtClean="0"/>
              <a:t>3/11/2021</a:t>
            </a:fld>
            <a:endParaRPr lang="en-US" dirty="0"/>
          </a:p>
        </p:txBody>
      </p:sp>
      <p:sp>
        <p:nvSpPr>
          <p:cNvPr id="4" name="Footer Placeholder 3">
            <a:extLst>
              <a:ext uri="{FF2B5EF4-FFF2-40B4-BE49-F238E27FC236}">
                <a16:creationId xmlns:a16="http://schemas.microsoft.com/office/drawing/2014/main" id="{9A00948C-4C8A-4AC2-AF02-1EC6DC57D17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A71E96A-9A48-4B97-8A8F-AA93CBD5937D}"/>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2419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1991-118D-4F2A-8DF2-F21C7012E6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5A21C3-BEFB-481C-89F7-739EE9E364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1BBAA1-499E-4024-8339-F4F9F67344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4541F7-DECF-4C9A-A349-CE555DABC927}"/>
              </a:ext>
            </a:extLst>
          </p:cNvPr>
          <p:cNvSpPr>
            <a:spLocks noGrp="1"/>
          </p:cNvSpPr>
          <p:nvPr>
            <p:ph type="dt" sz="half" idx="10"/>
          </p:nvPr>
        </p:nvSpPr>
        <p:spPr/>
        <p:txBody>
          <a:bodyPr/>
          <a:lstStyle/>
          <a:p>
            <a:fld id="{475D2DFD-CD4D-4F48-9C09-85A49A7BF6F0}" type="datetimeFigureOut">
              <a:rPr lang="en-US" smtClean="0"/>
              <a:t>3/11/2021</a:t>
            </a:fld>
            <a:endParaRPr lang="en-US" dirty="0"/>
          </a:p>
        </p:txBody>
      </p:sp>
      <p:sp>
        <p:nvSpPr>
          <p:cNvPr id="6" name="Footer Placeholder 5">
            <a:extLst>
              <a:ext uri="{FF2B5EF4-FFF2-40B4-BE49-F238E27FC236}">
                <a16:creationId xmlns:a16="http://schemas.microsoft.com/office/drawing/2014/main" id="{5FC8A26F-5A28-4B48-BEBE-8A6EB9250FD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36B0E69-F3BE-4FED-8379-55D95E9C4539}"/>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3059184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B0402-9C56-43CF-BDB8-BE208799C5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99CAAD-9484-4EBE-BBA3-D83F867279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B2D68F5-6632-47D9-8344-DA1499D6A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FF22AE-FEA8-4C49-B266-D21EA383A836}"/>
              </a:ext>
            </a:extLst>
          </p:cNvPr>
          <p:cNvSpPr>
            <a:spLocks noGrp="1"/>
          </p:cNvSpPr>
          <p:nvPr>
            <p:ph type="dt" sz="half" idx="10"/>
          </p:nvPr>
        </p:nvSpPr>
        <p:spPr/>
        <p:txBody>
          <a:bodyPr/>
          <a:lstStyle/>
          <a:p>
            <a:fld id="{475D2DFD-CD4D-4F48-9C09-85A49A7BF6F0}" type="datetimeFigureOut">
              <a:rPr lang="en-US" smtClean="0"/>
              <a:t>3/11/2021</a:t>
            </a:fld>
            <a:endParaRPr lang="en-US" dirty="0"/>
          </a:p>
        </p:txBody>
      </p:sp>
      <p:sp>
        <p:nvSpPr>
          <p:cNvPr id="6" name="Footer Placeholder 5">
            <a:extLst>
              <a:ext uri="{FF2B5EF4-FFF2-40B4-BE49-F238E27FC236}">
                <a16:creationId xmlns:a16="http://schemas.microsoft.com/office/drawing/2014/main" id="{89D0CD7B-2141-4140-BC64-93970C95DE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8645C61-362A-4284-AD46-9182A62C5B97}"/>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2441348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B0A0-4DBC-4030-934B-AF8787D611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5BA8EA-26D6-46E1-A962-C6B9F01AD4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E1183-AAEB-42DA-8D20-7A97AF5FA84A}"/>
              </a:ext>
            </a:extLst>
          </p:cNvPr>
          <p:cNvSpPr>
            <a:spLocks noGrp="1"/>
          </p:cNvSpPr>
          <p:nvPr>
            <p:ph type="dt" sz="half" idx="10"/>
          </p:nvPr>
        </p:nvSpPr>
        <p:spPr/>
        <p:txBody>
          <a:bodyPr/>
          <a:lstStyle/>
          <a:p>
            <a:fld id="{475D2DFD-CD4D-4F48-9C09-85A49A7BF6F0}" type="datetimeFigureOut">
              <a:rPr lang="en-US" smtClean="0"/>
              <a:t>3/11/2021</a:t>
            </a:fld>
            <a:endParaRPr lang="en-US" dirty="0"/>
          </a:p>
        </p:txBody>
      </p:sp>
      <p:sp>
        <p:nvSpPr>
          <p:cNvPr id="5" name="Footer Placeholder 4">
            <a:extLst>
              <a:ext uri="{FF2B5EF4-FFF2-40B4-BE49-F238E27FC236}">
                <a16:creationId xmlns:a16="http://schemas.microsoft.com/office/drawing/2014/main" id="{60E9A80D-B0CD-4EBF-BACA-7B5EDB436D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1095F7-7E47-44F9-AF44-8D422769ADED}"/>
              </a:ext>
            </a:extLst>
          </p:cNvPr>
          <p:cNvSpPr>
            <a:spLocks noGrp="1"/>
          </p:cNvSpPr>
          <p:nvPr>
            <p:ph type="sldNum" sz="quarter" idx="12"/>
          </p:nvPr>
        </p:nvSpPr>
        <p:spPr/>
        <p:txBody>
          <a:bodyPr/>
          <a:lstStyle/>
          <a:p>
            <a:fld id="{1A1AFD90-7945-41DF-A87F-19A631BDE18B}" type="slidenum">
              <a:rPr lang="en-US" smtClean="0"/>
              <a:t>‹#›</a:t>
            </a:fld>
            <a:endParaRPr lang="en-US" dirty="0"/>
          </a:p>
        </p:txBody>
      </p:sp>
    </p:spTree>
    <p:extLst>
      <p:ext uri="{BB962C8B-B14F-4D97-AF65-F5344CB8AC3E}">
        <p14:creationId xmlns:p14="http://schemas.microsoft.com/office/powerpoint/2010/main" val="531084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FCFC9-4B74-4769-8A11-2308CF449D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EB5897-A486-4476-A18C-F37B49DC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A24EF-F7F5-4BBD-9531-B33ACB9DBD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5D2DFD-CD4D-4F48-9C09-85A49A7BF6F0}" type="datetimeFigureOut">
              <a:rPr lang="en-US" smtClean="0"/>
              <a:t>3/11/2021</a:t>
            </a:fld>
            <a:endParaRPr lang="en-US" dirty="0"/>
          </a:p>
        </p:txBody>
      </p:sp>
      <p:sp>
        <p:nvSpPr>
          <p:cNvPr id="5" name="Footer Placeholder 4">
            <a:extLst>
              <a:ext uri="{FF2B5EF4-FFF2-40B4-BE49-F238E27FC236}">
                <a16:creationId xmlns:a16="http://schemas.microsoft.com/office/drawing/2014/main" id="{58D4240F-BBE0-487D-A026-3C8D584198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F63C1B7-D38D-4609-ABBF-CCB40B6F9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1AFD90-7945-41DF-A87F-19A631BDE18B}" type="slidenum">
              <a:rPr lang="en-US" smtClean="0"/>
              <a:t>‹#›</a:t>
            </a:fld>
            <a:endParaRPr lang="en-US" dirty="0"/>
          </a:p>
        </p:txBody>
      </p:sp>
    </p:spTree>
    <p:extLst>
      <p:ext uri="{BB962C8B-B14F-4D97-AF65-F5344CB8AC3E}">
        <p14:creationId xmlns:p14="http://schemas.microsoft.com/office/powerpoint/2010/main" val="1267828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37ED2-6036-47C9-ABB2-28177543C913}" type="datetimeFigureOut">
              <a:rPr lang="en-US" smtClean="0"/>
              <a:t>3/11/2021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CCECBD-5C5A-4FDC-9BEA-8159546FB316}" type="slidenum">
              <a:rPr lang="en-US" smtClean="0"/>
              <a:t>‹#›</a:t>
            </a:fld>
            <a:endParaRPr lang="en-US" dirty="0"/>
          </a:p>
        </p:txBody>
      </p:sp>
    </p:spTree>
    <p:extLst>
      <p:ext uri="{BB962C8B-B14F-4D97-AF65-F5344CB8AC3E}">
        <p14:creationId xmlns:p14="http://schemas.microsoft.com/office/powerpoint/2010/main" val="1381817932"/>
      </p:ext>
    </p:extLst>
  </p:cSld>
  <p:clrMap bg1="lt1" tx1="dk1" bg2="lt2" tx2="dk2" accent1="accent1" accent2="accent2" accent3="accent3" accent4="accent4" accent5="accent5" accent6="accent6" hlink="hlink" folHlink="folHlink"/>
  <p:sldLayoutIdLst>
    <p:sldLayoutId id="2147483671" r:id="rId1"/>
    <p:sldLayoutId id="2147483682" r:id="rId2"/>
    <p:sldLayoutId id="2147483686" r:id="rId3"/>
    <p:sldLayoutId id="2147483691" r:id="rId4"/>
    <p:sldLayoutId id="2147483687"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www.thegatewaydigital.com/" TargetMode="Externa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emos.devexpress.com/aspxgridviewdemos/Filtering/FilterRow.aspx" TargetMode="Externa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jpe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emf"/><Relationship Id="rId1" Type="http://schemas.openxmlformats.org/officeDocument/2006/relationships/slideLayout" Target="../slideLayouts/slideLayout1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png"/><Relationship Id="rId1" Type="http://schemas.openxmlformats.org/officeDocument/2006/relationships/slideLayout" Target="../slideLayouts/slideLayout15.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15.xml"/><Relationship Id="rId4" Type="http://schemas.openxmlformats.org/officeDocument/2006/relationships/image" Target="../media/image5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4.xml"/><Relationship Id="rId16"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pov.tuev-nord.de/POV/TestLocation/GetAllTestLocation?id=&amp;services=&amp;vehicles=&amp;trafficLight=&amp;chartType=0&amp;limit=20&amp;offset=0&amp;search=&amp;sort=ModifiedDate&amp;order=desc&amp;selectedIds"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5313"/>
          <a:stretch/>
        </p:blipFill>
        <p:spPr>
          <a:xfrm>
            <a:off x="0" y="-25400"/>
            <a:ext cx="12192000" cy="6883400"/>
          </a:xfrm>
          <a:prstGeom prst="rect">
            <a:avLst/>
          </a:prstGeom>
        </p:spPr>
      </p:pic>
      <p:sp>
        <p:nvSpPr>
          <p:cNvPr id="5" name="Rectangle 4"/>
          <p:cNvSpPr/>
          <p:nvPr/>
        </p:nvSpPr>
        <p:spPr>
          <a:xfrm>
            <a:off x="0" y="0"/>
            <a:ext cx="12192000" cy="6858000"/>
          </a:xfrm>
          <a:prstGeom prst="rect">
            <a:avLst/>
          </a:prstGeom>
          <a:gradFill flip="none" rotWithShape="1">
            <a:gsLst>
              <a:gs pos="0">
                <a:srgbClr val="03045E"/>
              </a:gs>
              <a:gs pos="100000">
                <a:srgbClr val="00518E">
                  <a:alpha val="78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962" y="-294932"/>
            <a:ext cx="4862306" cy="1944923"/>
          </a:xfrm>
          <a:prstGeom prst="rect">
            <a:avLst/>
          </a:prstGeom>
        </p:spPr>
      </p:pic>
      <p:sp>
        <p:nvSpPr>
          <p:cNvPr id="14" name="Rectangle 13">
            <a:hlinkClick r:id="rId5"/>
          </p:cNvPr>
          <p:cNvSpPr/>
          <p:nvPr/>
        </p:nvSpPr>
        <p:spPr>
          <a:xfrm>
            <a:off x="512873" y="6220843"/>
            <a:ext cx="477613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schemeClr val="bg1"/>
                </a:solidFill>
                <a:effectLst/>
                <a:uLnTx/>
                <a:uFillTx/>
                <a:latin typeface="Segoe UI" panose="020B0502040204020203" pitchFamily="34" charset="0"/>
                <a:ea typeface="Verdana" panose="020B0604030504040204" pitchFamily="34" charset="0"/>
                <a:cs typeface="Verdana" panose="020B0604030504040204" pitchFamily="34" charset="0"/>
              </a:rPr>
              <a:t>WWW.THEGATEWAYDIGITAL.</a:t>
            </a:r>
            <a:r>
              <a:rPr lang="en-US" sz="1200" spc="300" dirty="0">
                <a:solidFill>
                  <a:schemeClr val="bg1"/>
                </a:solidFill>
                <a:latin typeface="Segoe UI" panose="020B0502040204020203" pitchFamily="34" charset="0"/>
                <a:ea typeface="Verdana" panose="020B0604030504040204" pitchFamily="34" charset="0"/>
                <a:cs typeface="Verdana" panose="020B0604030504040204" pitchFamily="34" charset="0"/>
              </a:rPr>
              <a:t>COM</a:t>
            </a:r>
            <a:endParaRPr kumimoji="0" lang="en-US" sz="1200" b="0" i="0" u="none" strike="noStrike" kern="1200" cap="none" spc="300" normalizeH="0" baseline="0" noProof="0" dirty="0">
              <a:ln>
                <a:noFill/>
              </a:ln>
              <a:solidFill>
                <a:schemeClr val="bg1"/>
              </a:solidFill>
              <a:effectLst/>
              <a:uLnTx/>
              <a:uFillTx/>
              <a:latin typeface="Segoe UI" panose="020B0502040204020203"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399F9ED4-1A85-4BDF-9924-9893BEDB428F}"/>
              </a:ext>
            </a:extLst>
          </p:cNvPr>
          <p:cNvSpPr txBox="1"/>
          <p:nvPr/>
        </p:nvSpPr>
        <p:spPr>
          <a:xfrm>
            <a:off x="8403293" y="6251621"/>
            <a:ext cx="3433482"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chemeClr val="bg1"/>
                </a:solidFill>
                <a:effectLst/>
                <a:uLnTx/>
                <a:uFillTx/>
                <a:latin typeface="Calibri" panose="020F0502020204030204"/>
                <a:ea typeface="+mn-ea"/>
                <a:cs typeface="+mn-cs"/>
              </a:rPr>
              <a:t>Note: Client logo image  is an integral part with sole client ownership.</a:t>
            </a:r>
          </a:p>
        </p:txBody>
      </p:sp>
      <p:sp>
        <p:nvSpPr>
          <p:cNvPr id="20" name="TextBox 19"/>
          <p:cNvSpPr txBox="1"/>
          <p:nvPr/>
        </p:nvSpPr>
        <p:spPr>
          <a:xfrm>
            <a:off x="9601390" y="5906852"/>
            <a:ext cx="2208490"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Light" panose="020F0302020204030204"/>
                <a:ea typeface="+mn-ea"/>
                <a:cs typeface="Arial" panose="020B0604020202020204" pitchFamily="34" charset="0"/>
              </a:rPr>
              <a:t>A Division of </a:t>
            </a:r>
            <a:r>
              <a:rPr kumimoji="0" lang="en-US" sz="1400" b="1" i="0" u="none" strike="noStrike" kern="1200" cap="none" spc="0" normalizeH="0" baseline="0" noProof="0" dirty="0">
                <a:ln>
                  <a:noFill/>
                </a:ln>
                <a:solidFill>
                  <a:schemeClr val="bg1"/>
                </a:solidFill>
                <a:effectLst/>
                <a:uLnTx/>
                <a:uFillTx/>
                <a:latin typeface="Calibri Light" panose="020F0302020204030204"/>
                <a:ea typeface="+mn-ea"/>
                <a:cs typeface="Arial" panose="020B0604020202020204" pitchFamily="34" charset="0"/>
              </a:rPr>
              <a:t>Gateway Group</a:t>
            </a:r>
            <a:endParaRPr kumimoji="0" lang="en-US" sz="1400" b="0" i="0" u="none" strike="noStrike" kern="1200" cap="none" spc="0" normalizeH="0" baseline="0" noProof="0" dirty="0">
              <a:ln>
                <a:noFill/>
              </a:ln>
              <a:solidFill>
                <a:schemeClr val="bg1"/>
              </a:solidFill>
              <a:effectLst/>
              <a:uLnTx/>
              <a:uFillTx/>
              <a:latin typeface="Calibri Light" panose="020F0302020204030204"/>
              <a:ea typeface="+mn-ea"/>
              <a:cs typeface="Arial" panose="020B0604020202020204" pitchFamily="34" charset="0"/>
            </a:endParaRPr>
          </a:p>
        </p:txBody>
      </p:sp>
      <p:sp>
        <p:nvSpPr>
          <p:cNvPr id="21" name="Rectangle 20"/>
          <p:cNvSpPr/>
          <p:nvPr/>
        </p:nvSpPr>
        <p:spPr>
          <a:xfrm>
            <a:off x="513340" y="2141856"/>
            <a:ext cx="2387600" cy="2387600"/>
          </a:xfrm>
          <a:prstGeom prst="rect">
            <a:avLst/>
          </a:prstGeom>
          <a:solidFill>
            <a:srgbClr val="90E0EF">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914858" y="2700948"/>
            <a:ext cx="5368777" cy="1179810"/>
          </a:xfrm>
          <a:prstGeom prst="rect">
            <a:avLst/>
          </a:prstGeom>
        </p:spPr>
        <p:txBody>
          <a:bodyPr wrap="none">
            <a:spAutoFit/>
          </a:bodyPr>
          <a:lstStyle/>
          <a:p>
            <a:pPr marL="0" marR="0" lvl="1">
              <a:spcBef>
                <a:spcPts val="0"/>
              </a:spcBef>
              <a:spcAft>
                <a:spcPts val="800"/>
              </a:spcAft>
              <a:tabLst>
                <a:tab pos="914400" algn="l"/>
              </a:tabLst>
            </a:pPr>
            <a:r>
              <a:rPr lang="en-US" sz="3200" b="1" dirty="0">
                <a:solidFill>
                  <a:schemeClr val="bg1"/>
                </a:solidFill>
                <a:latin typeface="Montserrat" panose="00000500000000000000" pitchFamily="50" charset="0"/>
                <a:ea typeface="Times New Roman" panose="02020603050405020304" pitchFamily="18" charset="0"/>
                <a:cs typeface="Times New Roman" panose="02020603050405020304" pitchFamily="18" charset="0"/>
              </a:rPr>
              <a:t>Solution Architecture</a:t>
            </a:r>
          </a:p>
          <a:p>
            <a:pPr marL="0" marR="0" lvl="1">
              <a:spcBef>
                <a:spcPts val="0"/>
              </a:spcBef>
              <a:spcAft>
                <a:spcPts val="800"/>
              </a:spcAft>
              <a:tabLst>
                <a:tab pos="914400" algn="l"/>
              </a:tabLst>
            </a:pPr>
            <a:r>
              <a:rPr lang="en-US" sz="3200" b="1" dirty="0">
                <a:solidFill>
                  <a:schemeClr val="bg1"/>
                </a:solidFill>
                <a:latin typeface="Montserrat" panose="00000500000000000000" pitchFamily="50" charset="0"/>
                <a:ea typeface="Times New Roman" panose="02020603050405020304" pitchFamily="18" charset="0"/>
                <a:cs typeface="Times New Roman" panose="02020603050405020304" pitchFamily="18" charset="0"/>
              </a:rPr>
              <a:t>REVAMP</a:t>
            </a:r>
            <a:endParaRPr lang="en-US" sz="3200" b="1" dirty="0">
              <a:solidFill>
                <a:schemeClr val="bg1"/>
              </a:solidFill>
              <a:latin typeface="Montserrat" panose="00000500000000000000" pitchFamily="50" charset="0"/>
              <a:ea typeface="Times New Roman" panose="02020603050405020304" pitchFamily="18" charset="0"/>
              <a:cs typeface="Times New Roman" panose="02020603050405020304" pitchFamily="18" charset="0"/>
            </a:endParaRPr>
          </a:p>
        </p:txBody>
      </p:sp>
      <p:sp>
        <p:nvSpPr>
          <p:cNvPr id="3" name="Rectangle 2"/>
          <p:cNvSpPr/>
          <p:nvPr/>
        </p:nvSpPr>
        <p:spPr>
          <a:xfrm>
            <a:off x="975620" y="4456304"/>
            <a:ext cx="1463040" cy="73152"/>
          </a:xfrm>
          <a:prstGeom prst="rect">
            <a:avLst/>
          </a:prstGeom>
          <a:solidFill>
            <a:srgbClr val="FBA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p:cNvCxnSpPr/>
          <p:nvPr/>
        </p:nvCxnSpPr>
        <p:spPr>
          <a:xfrm>
            <a:off x="4695344" y="290371"/>
            <a:ext cx="0" cy="7743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27048" y="1153829"/>
            <a:ext cx="3130985" cy="200055"/>
          </a:xfrm>
          <a:prstGeom prst="rect">
            <a:avLst/>
          </a:prstGeom>
          <a:noFill/>
        </p:spPr>
        <p:txBody>
          <a:bodyPr wrap="none" rtlCol="0" anchor="b">
            <a:spAutoFit/>
          </a:bodyPr>
          <a:lstStyle>
            <a:defPPr>
              <a:defRPr lang="en-US"/>
            </a:defPPr>
            <a:lvl1pPr algn="ctr">
              <a:defRPr sz="4800" spc="600">
                <a:gradFill flip="none" rotWithShape="1">
                  <a:gsLst>
                    <a:gs pos="0">
                      <a:srgbClr val="0FA7CB"/>
                    </a:gs>
                    <a:gs pos="100000">
                      <a:srgbClr val="C761C1"/>
                    </a:gs>
                  </a:gsLst>
                  <a:lin ang="0" scaled="1"/>
                  <a:tileRect/>
                </a:gradFill>
                <a:latin typeface="Gotham Ultra" panose="02000603040000020004" pitchFamily="2" charset="0"/>
              </a:defRPr>
            </a:lvl1pPr>
          </a:lstStyle>
          <a:p>
            <a:r>
              <a:rPr lang="en-US" sz="700" b="1" spc="150" dirty="0">
                <a:solidFill>
                  <a:schemeClr val="bg1"/>
                </a:solidFill>
                <a:latin typeface="Segoe UI" panose="020B0502040204020203" pitchFamily="34" charset="0"/>
              </a:rPr>
              <a:t>CONSULTING | DIGITAL SOLUTIONS | IT SERVICES</a:t>
            </a:r>
          </a:p>
        </p:txBody>
      </p:sp>
      <p:sp>
        <p:nvSpPr>
          <p:cNvPr id="16" name="TextBox 15"/>
          <p:cNvSpPr txBox="1"/>
          <p:nvPr/>
        </p:nvSpPr>
        <p:spPr>
          <a:xfrm>
            <a:off x="1028708" y="982860"/>
            <a:ext cx="2927665" cy="200055"/>
          </a:xfrm>
          <a:prstGeom prst="rect">
            <a:avLst/>
          </a:prstGeom>
          <a:noFill/>
        </p:spPr>
        <p:txBody>
          <a:bodyPr wrap="square" rtlCol="0" anchor="b">
            <a:spAutoFit/>
          </a:bodyPr>
          <a:lstStyle>
            <a:defPPr>
              <a:defRPr lang="en-US"/>
            </a:defPPr>
            <a:lvl1pPr algn="ctr">
              <a:defRPr sz="4800" spc="600">
                <a:gradFill flip="none" rotWithShape="1">
                  <a:gsLst>
                    <a:gs pos="0">
                      <a:srgbClr val="0FA7CB"/>
                    </a:gs>
                    <a:gs pos="100000">
                      <a:srgbClr val="C761C1"/>
                    </a:gs>
                  </a:gsLst>
                  <a:lin ang="0" scaled="1"/>
                  <a:tileRect/>
                </a:gradFill>
                <a:latin typeface="Gotham Ultra" panose="02000603040000020004" pitchFamily="2" charset="0"/>
              </a:defRPr>
            </a:lvl1pPr>
          </a:lstStyle>
          <a:p>
            <a:r>
              <a:rPr lang="en-US" sz="700" b="1" spc="150" dirty="0">
                <a:solidFill>
                  <a:schemeClr val="bg1"/>
                </a:solidFill>
                <a:latin typeface="Segoe UI" panose="020B0502040204020203" pitchFamily="34" charset="0"/>
              </a:rPr>
              <a:t>A Digital Engineering Company</a:t>
            </a:r>
          </a:p>
        </p:txBody>
      </p:sp>
      <p:pic>
        <p:nvPicPr>
          <p:cNvPr id="4" name="Picture 3"/>
          <p:cNvPicPr>
            <a:picLocks noChangeAspect="1"/>
          </p:cNvPicPr>
          <p:nvPr/>
        </p:nvPicPr>
        <p:blipFill>
          <a:blip r:embed="rId6"/>
          <a:stretch>
            <a:fillRect/>
          </a:stretch>
        </p:blipFill>
        <p:spPr>
          <a:xfrm>
            <a:off x="4862306" y="290371"/>
            <a:ext cx="2133600" cy="1123950"/>
          </a:xfrm>
          <a:prstGeom prst="rect">
            <a:avLst/>
          </a:prstGeom>
        </p:spPr>
      </p:pic>
    </p:spTree>
    <p:extLst>
      <p:ext uri="{BB962C8B-B14F-4D97-AF65-F5344CB8AC3E}">
        <p14:creationId xmlns:p14="http://schemas.microsoft.com/office/powerpoint/2010/main" val="21193041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smtClean="0"/>
              <a:t>Option1: Optimization </a:t>
            </a:r>
            <a:r>
              <a:rPr lang="en-US" dirty="0"/>
              <a:t>on existing </a:t>
            </a:r>
            <a:r>
              <a:rPr lang="en-US" dirty="0" smtClean="0"/>
              <a:t>project</a:t>
            </a:r>
            <a:endParaRPr lang="en-US" dirty="0"/>
          </a:p>
        </p:txBody>
      </p:sp>
      <p:pic>
        <p:nvPicPr>
          <p:cNvPr id="3" name="Picture 2"/>
          <p:cNvPicPr>
            <a:picLocks noChangeAspect="1"/>
          </p:cNvPicPr>
          <p:nvPr/>
        </p:nvPicPr>
        <p:blipFill>
          <a:blip r:embed="rId2"/>
          <a:stretch>
            <a:fillRect/>
          </a:stretch>
        </p:blipFill>
        <p:spPr>
          <a:xfrm>
            <a:off x="917424" y="1299529"/>
            <a:ext cx="10583573" cy="5182049"/>
          </a:xfrm>
          <a:prstGeom prst="rect">
            <a:avLst/>
          </a:prstGeom>
        </p:spPr>
      </p:pic>
    </p:spTree>
    <p:extLst>
      <p:ext uri="{BB962C8B-B14F-4D97-AF65-F5344CB8AC3E}">
        <p14:creationId xmlns:p14="http://schemas.microsoft.com/office/powerpoint/2010/main" val="210365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Microsoft </a:t>
            </a:r>
            <a:r>
              <a:rPr lang="en-US" dirty="0" smtClean="0"/>
              <a:t>Warning</a:t>
            </a:r>
            <a:endParaRPr lang="en-US" dirty="0"/>
          </a:p>
        </p:txBody>
      </p:sp>
      <p:pic>
        <p:nvPicPr>
          <p:cNvPr id="3" name="Picture 2"/>
          <p:cNvPicPr>
            <a:picLocks noChangeAspect="1"/>
          </p:cNvPicPr>
          <p:nvPr/>
        </p:nvPicPr>
        <p:blipFill>
          <a:blip r:embed="rId2"/>
          <a:stretch>
            <a:fillRect/>
          </a:stretch>
        </p:blipFill>
        <p:spPr>
          <a:xfrm>
            <a:off x="771624" y="1108897"/>
            <a:ext cx="9199691" cy="4944245"/>
          </a:xfrm>
          <a:prstGeom prst="rect">
            <a:avLst/>
          </a:prstGeom>
        </p:spPr>
      </p:pic>
    </p:spTree>
    <p:extLst>
      <p:ext uri="{BB962C8B-B14F-4D97-AF65-F5344CB8AC3E}">
        <p14:creationId xmlns:p14="http://schemas.microsoft.com/office/powerpoint/2010/main" val="1792855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smtClean="0"/>
              <a:t>Searching Section</a:t>
            </a:r>
            <a:endParaRPr lang="en-US" dirty="0"/>
          </a:p>
        </p:txBody>
      </p:sp>
      <p:sp>
        <p:nvSpPr>
          <p:cNvPr id="3" name="Rectangle 2"/>
          <p:cNvSpPr/>
          <p:nvPr/>
        </p:nvSpPr>
        <p:spPr>
          <a:xfrm>
            <a:off x="322217" y="1002694"/>
            <a:ext cx="11512732" cy="3131114"/>
          </a:xfrm>
          <a:prstGeom prst="rect">
            <a:avLst/>
          </a:prstGeom>
        </p:spPr>
        <p:txBody>
          <a:bodyPr wrap="square">
            <a:spAutoFit/>
          </a:bodyPr>
          <a:lstStyle/>
          <a:p>
            <a:r>
              <a:rPr lang="en-US" b="1" dirty="0" smtClean="0"/>
              <a:t>Problem </a:t>
            </a:r>
            <a:r>
              <a:rPr lang="en-US" i="1" dirty="0"/>
              <a:t>Performance: optimize loading time (list grids)</a:t>
            </a:r>
            <a:endParaRPr lang="en-US" dirty="0"/>
          </a:p>
          <a:p>
            <a:r>
              <a:rPr lang="en-US" i="1" dirty="0"/>
              <a:t>As discussed the loading time for all list grids is in worst case too long for a few colleagues. Because they are inserting a filter word at the column, waiting, once the list is loaded they are searching at the 2nd columns. in worst case there is misspelling, then they're waiting to see "oh, I miss spelled a word", you understand :) it takes so long is this </a:t>
            </a:r>
            <a:r>
              <a:rPr lang="en-US" i="1" dirty="0" smtClean="0"/>
              <a:t>scenarios</a:t>
            </a:r>
            <a:r>
              <a:rPr lang="en-US" i="1" dirty="0"/>
              <a:t>	</a:t>
            </a:r>
            <a:endParaRPr lang="en-US" dirty="0"/>
          </a:p>
          <a:p>
            <a:r>
              <a:rPr lang="en-US" i="1" dirty="0"/>
              <a:t>Loading test equipment list and test location list takes in general too long.</a:t>
            </a:r>
            <a:endParaRPr lang="en-US" dirty="0"/>
          </a:p>
          <a:p>
            <a:r>
              <a:rPr lang="en-US" i="1" dirty="0"/>
              <a:t>We definitively have to think about how we can reduce it. </a:t>
            </a:r>
            <a:endParaRPr lang="en-US" dirty="0"/>
          </a:p>
          <a:p>
            <a:r>
              <a:rPr lang="en-US" i="1" dirty="0"/>
              <a:t>Maybe we need to change the logic how we are loading the data</a:t>
            </a:r>
            <a:r>
              <a:rPr lang="en-US" i="1" dirty="0" smtClean="0"/>
              <a:t>.</a:t>
            </a:r>
            <a:endParaRPr lang="en-US" dirty="0"/>
          </a:p>
          <a:p>
            <a:r>
              <a:rPr lang="en-US" i="1" dirty="0"/>
              <a:t>Initial loading time of test location list grid: more than 20 sec.</a:t>
            </a:r>
            <a:endParaRPr lang="en-US" dirty="0"/>
          </a:p>
          <a:p>
            <a:pPr marL="285750" indent="-285750">
              <a:lnSpc>
                <a:spcPct val="110000"/>
              </a:lnSpc>
              <a:spcBef>
                <a:spcPts val="700"/>
              </a:spcBef>
              <a:buClr>
                <a:srgbClr val="2A1A00"/>
              </a:buClr>
              <a:buFont typeface="Arial" panose="020B0604020202020204" pitchFamily="34" charset="0"/>
              <a:buChar char="•"/>
            </a:pPr>
            <a:r>
              <a:rPr lang="en-US" b="1" dirty="0"/>
              <a:t>Solution </a:t>
            </a:r>
            <a:r>
              <a:rPr lang="en-US" dirty="0" smtClean="0"/>
              <a:t>: </a:t>
            </a:r>
            <a:r>
              <a:rPr lang="en-US" b="1" u="sng" dirty="0" smtClean="0">
                <a:hlinkClick r:id="rId2"/>
              </a:rPr>
              <a:t>https</a:t>
            </a:r>
            <a:r>
              <a:rPr lang="en-US" b="1" u="sng" dirty="0">
                <a:hlinkClick r:id="rId2"/>
              </a:rPr>
              <a:t>://demos.devexpress.com/aspxgridviewdemos/Filtering/FilterRow.aspx</a:t>
            </a:r>
            <a:endParaRPr lang="en-US" dirty="0"/>
          </a:p>
          <a:p>
            <a:pPr marL="285750" lvl="0" indent="-285750">
              <a:lnSpc>
                <a:spcPct val="110000"/>
              </a:lnSpc>
              <a:spcBef>
                <a:spcPts val="700"/>
              </a:spcBef>
              <a:buClr>
                <a:srgbClr val="2A1A00"/>
              </a:buClr>
              <a:buFont typeface="Arial" panose="020B0604020202020204" pitchFamily="34" charset="0"/>
              <a:buChar char="•"/>
            </a:pPr>
            <a:endParaRPr lang="en-US" sz="2000" dirty="0">
              <a:solidFill>
                <a:prstClr val="black">
                  <a:lumMod val="65000"/>
                  <a:lumOff val="35000"/>
                </a:prstClr>
              </a:solidFill>
              <a:latin typeface="Gill Sans MT" panose="020B0502020104020203"/>
            </a:endParaRPr>
          </a:p>
        </p:txBody>
      </p:sp>
      <p:pic>
        <p:nvPicPr>
          <p:cNvPr id="4" name="Picture 3"/>
          <p:cNvPicPr>
            <a:picLocks noChangeAspect="1"/>
          </p:cNvPicPr>
          <p:nvPr/>
        </p:nvPicPr>
        <p:blipFill>
          <a:blip r:embed="rId3"/>
          <a:stretch>
            <a:fillRect/>
          </a:stretch>
        </p:blipFill>
        <p:spPr>
          <a:xfrm>
            <a:off x="5442856" y="4133808"/>
            <a:ext cx="6548846" cy="2107474"/>
          </a:xfrm>
          <a:prstGeom prst="rect">
            <a:avLst/>
          </a:prstGeom>
        </p:spPr>
      </p:pic>
      <p:pic>
        <p:nvPicPr>
          <p:cNvPr id="5" name="Picture 4"/>
          <p:cNvPicPr>
            <a:picLocks noChangeAspect="1"/>
          </p:cNvPicPr>
          <p:nvPr/>
        </p:nvPicPr>
        <p:blipFill>
          <a:blip r:embed="rId4"/>
          <a:stretch>
            <a:fillRect/>
          </a:stretch>
        </p:blipFill>
        <p:spPr>
          <a:xfrm>
            <a:off x="322217" y="3730768"/>
            <a:ext cx="5944115" cy="2830285"/>
          </a:xfrm>
          <a:prstGeom prst="rect">
            <a:avLst/>
          </a:prstGeom>
        </p:spPr>
      </p:pic>
    </p:spTree>
    <p:extLst>
      <p:ext uri="{BB962C8B-B14F-4D97-AF65-F5344CB8AC3E}">
        <p14:creationId xmlns:p14="http://schemas.microsoft.com/office/powerpoint/2010/main" val="38677628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Real time data (refresh values) | SignalR</a:t>
            </a:r>
            <a:endParaRPr lang="en-US" dirty="0"/>
          </a:p>
        </p:txBody>
      </p:sp>
      <p:sp>
        <p:nvSpPr>
          <p:cNvPr id="3" name="Rectangle 2"/>
          <p:cNvSpPr/>
          <p:nvPr/>
        </p:nvSpPr>
        <p:spPr>
          <a:xfrm>
            <a:off x="348249" y="1067191"/>
            <a:ext cx="9184437" cy="2862322"/>
          </a:xfrm>
          <a:prstGeom prst="rect">
            <a:avLst/>
          </a:prstGeom>
        </p:spPr>
        <p:txBody>
          <a:bodyPr wrap="none">
            <a:spAutoFit/>
          </a:bodyPr>
          <a:lstStyle/>
          <a:p>
            <a:r>
              <a:rPr lang="en-US" dirty="0"/>
              <a:t>Real time data (refresh values) | </a:t>
            </a:r>
            <a:r>
              <a:rPr lang="en-US" dirty="0" err="1"/>
              <a:t>SignalR</a:t>
            </a:r>
            <a:endParaRPr lang="en-US" dirty="0"/>
          </a:p>
          <a:p>
            <a:r>
              <a:rPr lang="en-US" dirty="0"/>
              <a:t> </a:t>
            </a:r>
          </a:p>
          <a:p>
            <a:r>
              <a:rPr lang="en-US" dirty="0" smtClean="0"/>
              <a:t>the </a:t>
            </a:r>
            <a:r>
              <a:rPr lang="en-US" dirty="0"/>
              <a:t>values should be updated at all users.</a:t>
            </a:r>
          </a:p>
          <a:p>
            <a:r>
              <a:rPr lang="en-US" dirty="0"/>
              <a:t>If user A </a:t>
            </a:r>
            <a:r>
              <a:rPr lang="en-US" dirty="0" err="1"/>
              <a:t>opend</a:t>
            </a:r>
            <a:r>
              <a:rPr lang="en-US" dirty="0"/>
              <a:t> one tab and keep it open for e.g. 3 hours and within this time user B is updating </a:t>
            </a:r>
            <a:endParaRPr lang="en-US" dirty="0" smtClean="0"/>
          </a:p>
          <a:p>
            <a:r>
              <a:rPr lang="en-US" dirty="0" smtClean="0"/>
              <a:t>a </a:t>
            </a:r>
            <a:r>
              <a:rPr lang="en-US" dirty="0"/>
              <a:t>value of the respective test equipment, it should be directly reflected to users A page</a:t>
            </a:r>
            <a:r>
              <a:rPr lang="en-US" dirty="0" smtClean="0"/>
              <a:t>.</a:t>
            </a:r>
          </a:p>
          <a:p>
            <a:endParaRPr lang="en-US" dirty="0"/>
          </a:p>
          <a:p>
            <a:r>
              <a:rPr lang="en-US" b="1" dirty="0"/>
              <a:t>Solution:</a:t>
            </a:r>
            <a:endParaRPr lang="en-US" dirty="0"/>
          </a:p>
          <a:p>
            <a:r>
              <a:rPr lang="en-US" dirty="0"/>
              <a:t>           Develop your application on latest technology to </a:t>
            </a:r>
            <a:r>
              <a:rPr lang="en-US" dirty="0" err="1"/>
              <a:t>.Net</a:t>
            </a:r>
            <a:r>
              <a:rPr lang="en-US" dirty="0"/>
              <a:t> Core 5.0 with </a:t>
            </a:r>
            <a:r>
              <a:rPr lang="en-US" dirty="0" err="1"/>
              <a:t>SignalR</a:t>
            </a:r>
            <a:r>
              <a:rPr lang="en-US" dirty="0"/>
              <a:t> </a:t>
            </a:r>
          </a:p>
          <a:p>
            <a:r>
              <a:rPr lang="en-US" dirty="0"/>
              <a:t> </a:t>
            </a:r>
          </a:p>
          <a:p>
            <a:endParaRPr lang="en-US" dirty="0"/>
          </a:p>
        </p:txBody>
      </p:sp>
    </p:spTree>
    <p:extLst>
      <p:ext uri="{BB962C8B-B14F-4D97-AF65-F5344CB8AC3E}">
        <p14:creationId xmlns:p14="http://schemas.microsoft.com/office/powerpoint/2010/main" val="1042578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5G Connected Mobility for Automotive, Rail and UAVs | Infovista">
            <a:extLst>
              <a:ext uri="{FF2B5EF4-FFF2-40B4-BE49-F238E27FC236}">
                <a16:creationId xmlns:a16="http://schemas.microsoft.com/office/drawing/2014/main" id="{18A7A21B-5E57-456F-A875-01FBB0ACF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338"/>
            <a:ext cx="12192000" cy="6029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11B3175-F039-4959-BB3D-DFEFC86C9551}"/>
              </a:ext>
            </a:extLst>
          </p:cNvPr>
          <p:cNvSpPr/>
          <p:nvPr/>
        </p:nvSpPr>
        <p:spPr>
          <a:xfrm>
            <a:off x="0" y="412958"/>
            <a:ext cx="12192000" cy="603070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841AE052-86E0-4DD4-B31C-03CA336A410B}"/>
              </a:ext>
            </a:extLst>
          </p:cNvPr>
          <p:cNvGrpSpPr/>
          <p:nvPr/>
        </p:nvGrpSpPr>
        <p:grpSpPr>
          <a:xfrm>
            <a:off x="0" y="5658776"/>
            <a:ext cx="1000125" cy="800100"/>
            <a:chOff x="0" y="6057900"/>
            <a:chExt cx="1000125" cy="800100"/>
          </a:xfrm>
        </p:grpSpPr>
        <p:sp>
          <p:nvSpPr>
            <p:cNvPr id="43" name="Right Triangle 42">
              <a:extLst>
                <a:ext uri="{FF2B5EF4-FFF2-40B4-BE49-F238E27FC236}">
                  <a16:creationId xmlns:a16="http://schemas.microsoft.com/office/drawing/2014/main" id="{90CBD865-E23A-4DD1-9155-4C4E2AB122DD}"/>
                </a:ext>
              </a:extLst>
            </p:cNvPr>
            <p:cNvSpPr/>
            <p:nvPr/>
          </p:nvSpPr>
          <p:spPr>
            <a:xfrm>
              <a:off x="0" y="6057900"/>
              <a:ext cx="800100" cy="800100"/>
            </a:xfrm>
            <a:prstGeom prst="rtTriangle">
              <a:avLst/>
            </a:prstGeom>
            <a:solidFill>
              <a:srgbClr val="FBAA0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ight Triangle 43">
              <a:extLst>
                <a:ext uri="{FF2B5EF4-FFF2-40B4-BE49-F238E27FC236}">
                  <a16:creationId xmlns:a16="http://schemas.microsoft.com/office/drawing/2014/main" id="{BA004E74-526B-426C-915E-4DCDDDEFA370}"/>
                </a:ext>
              </a:extLst>
            </p:cNvPr>
            <p:cNvSpPr/>
            <p:nvPr/>
          </p:nvSpPr>
          <p:spPr>
            <a:xfrm>
              <a:off x="600075" y="6408945"/>
              <a:ext cx="400050" cy="447675"/>
            </a:xfrm>
            <a:prstGeom prst="rtTriangle">
              <a:avLst/>
            </a:prstGeom>
            <a:solidFill>
              <a:srgbClr val="03045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52AD8425-2AA0-4D7C-801B-B853D4575A91}"/>
              </a:ext>
            </a:extLst>
          </p:cNvPr>
          <p:cNvGrpSpPr/>
          <p:nvPr/>
        </p:nvGrpSpPr>
        <p:grpSpPr>
          <a:xfrm rot="10800000">
            <a:off x="11191875" y="398680"/>
            <a:ext cx="1000125" cy="800100"/>
            <a:chOff x="0" y="6057900"/>
            <a:chExt cx="1000125" cy="800100"/>
          </a:xfrm>
        </p:grpSpPr>
        <p:sp>
          <p:nvSpPr>
            <p:cNvPr id="46" name="Right Triangle 45">
              <a:extLst>
                <a:ext uri="{FF2B5EF4-FFF2-40B4-BE49-F238E27FC236}">
                  <a16:creationId xmlns:a16="http://schemas.microsoft.com/office/drawing/2014/main" id="{514C0BCD-02B6-4C06-8596-548704B0CB24}"/>
                </a:ext>
              </a:extLst>
            </p:cNvPr>
            <p:cNvSpPr/>
            <p:nvPr/>
          </p:nvSpPr>
          <p:spPr>
            <a:xfrm>
              <a:off x="0" y="6057900"/>
              <a:ext cx="800100" cy="800100"/>
            </a:xfrm>
            <a:prstGeom prst="rtTriangle">
              <a:avLst/>
            </a:prstGeom>
            <a:solidFill>
              <a:srgbClr val="00B4D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Right Triangle 46">
              <a:extLst>
                <a:ext uri="{FF2B5EF4-FFF2-40B4-BE49-F238E27FC236}">
                  <a16:creationId xmlns:a16="http://schemas.microsoft.com/office/drawing/2014/main" id="{605F7136-ACF9-48F9-8A1A-B97E59660789}"/>
                </a:ext>
              </a:extLst>
            </p:cNvPr>
            <p:cNvSpPr/>
            <p:nvPr/>
          </p:nvSpPr>
          <p:spPr>
            <a:xfrm>
              <a:off x="600075" y="6410324"/>
              <a:ext cx="400050" cy="447675"/>
            </a:xfrm>
            <a:prstGeom prst="rtTriangle">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8" name="TextBox 57">
            <a:extLst>
              <a:ext uri="{FF2B5EF4-FFF2-40B4-BE49-F238E27FC236}">
                <a16:creationId xmlns:a16="http://schemas.microsoft.com/office/drawing/2014/main" id="{34AE8C59-9180-45D6-BF2C-32ADED0B25A5}"/>
              </a:ext>
            </a:extLst>
          </p:cNvPr>
          <p:cNvSpPr txBox="1"/>
          <p:nvPr/>
        </p:nvSpPr>
        <p:spPr>
          <a:xfrm>
            <a:off x="3265715" y="2623091"/>
            <a:ext cx="5138170" cy="656590"/>
          </a:xfrm>
          <a:prstGeom prst="rect">
            <a:avLst/>
          </a:prstGeom>
          <a:noFill/>
        </p:spPr>
        <p:txBody>
          <a:bodyPr wrap="square" rtlCol="0">
            <a:spAutoFit/>
          </a:bodyPr>
          <a:lstStyle/>
          <a:p>
            <a:pPr algn="ctr">
              <a:lnSpc>
                <a:spcPts val="4400"/>
              </a:lnSpc>
            </a:pPr>
            <a:r>
              <a:rPr lang="en-US" sz="2800" spc="600" dirty="0">
                <a:cs typeface="Arial" panose="020B0604020202020204" pitchFamily="34" charset="0"/>
              </a:rPr>
              <a:t>Proposed Architecture</a:t>
            </a:r>
            <a:endParaRPr lang="en-US" sz="2800" spc="600" dirty="0">
              <a:cs typeface="Arial" panose="020B0604020202020204" pitchFamily="34" charset="0"/>
            </a:endParaRPr>
          </a:p>
        </p:txBody>
      </p:sp>
      <p:cxnSp>
        <p:nvCxnSpPr>
          <p:cNvPr id="59" name="Straight Connector 58">
            <a:extLst>
              <a:ext uri="{FF2B5EF4-FFF2-40B4-BE49-F238E27FC236}">
                <a16:creationId xmlns:a16="http://schemas.microsoft.com/office/drawing/2014/main" id="{B21D9524-5535-483B-953B-F86FDA32DB37}"/>
              </a:ext>
            </a:extLst>
          </p:cNvPr>
          <p:cNvCxnSpPr/>
          <p:nvPr/>
        </p:nvCxnSpPr>
        <p:spPr>
          <a:xfrm>
            <a:off x="8403884" y="3000564"/>
            <a:ext cx="181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49DAA35-F70D-4E11-8BAB-4D93CB82475C}"/>
              </a:ext>
            </a:extLst>
          </p:cNvPr>
          <p:cNvCxnSpPr/>
          <p:nvPr/>
        </p:nvCxnSpPr>
        <p:spPr>
          <a:xfrm>
            <a:off x="1453244" y="3000564"/>
            <a:ext cx="181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597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58750" y="289919"/>
            <a:ext cx="6795693" cy="424732"/>
          </a:xfrm>
        </p:spPr>
        <p:txBody>
          <a:bodyPr/>
          <a:lstStyle/>
          <a:p>
            <a:r>
              <a:rPr lang="en-IN" dirty="0" smtClean="0"/>
              <a:t>Option2: Tools </a:t>
            </a:r>
            <a:r>
              <a:rPr lang="en-IN" dirty="0"/>
              <a:t>&amp; Framework</a:t>
            </a:r>
            <a:endParaRPr lang="en-US" dirty="0"/>
          </a:p>
        </p:txBody>
      </p:sp>
      <p:grpSp>
        <p:nvGrpSpPr>
          <p:cNvPr id="4" name="Group 3">
            <a:extLst>
              <a:ext uri="{FF2B5EF4-FFF2-40B4-BE49-F238E27FC236}">
                <a16:creationId xmlns:a16="http://schemas.microsoft.com/office/drawing/2014/main" id="{290007FF-22E9-43F0-B567-69CD4B3E937D}"/>
              </a:ext>
            </a:extLst>
          </p:cNvPr>
          <p:cNvGrpSpPr/>
          <p:nvPr/>
        </p:nvGrpSpPr>
        <p:grpSpPr>
          <a:xfrm>
            <a:off x="1731314" y="1101739"/>
            <a:ext cx="5346700" cy="5472077"/>
            <a:chOff x="2266950" y="581505"/>
            <a:chExt cx="5346700" cy="5472077"/>
          </a:xfrm>
        </p:grpSpPr>
        <p:pic>
          <p:nvPicPr>
            <p:cNvPr id="5" name="Picture 4">
              <a:extLst>
                <a:ext uri="{FF2B5EF4-FFF2-40B4-BE49-F238E27FC236}">
                  <a16:creationId xmlns:a16="http://schemas.microsoft.com/office/drawing/2014/main" id="{DF6936E9-9C3D-42BD-BA6B-1A6B1A6C88DB}"/>
                </a:ext>
              </a:extLst>
            </p:cNvPr>
            <p:cNvPicPr>
              <a:picLocks noChangeAspect="1"/>
            </p:cNvPicPr>
            <p:nvPr/>
          </p:nvPicPr>
          <p:blipFill>
            <a:blip r:embed="rId2"/>
            <a:stretch>
              <a:fillRect/>
            </a:stretch>
          </p:blipFill>
          <p:spPr>
            <a:xfrm>
              <a:off x="3770142" y="2641159"/>
              <a:ext cx="704762" cy="685714"/>
            </a:xfrm>
            <a:prstGeom prst="rect">
              <a:avLst/>
            </a:prstGeom>
          </p:spPr>
        </p:pic>
        <p:sp>
          <p:nvSpPr>
            <p:cNvPr id="6" name="Rectangle 5">
              <a:extLst>
                <a:ext uri="{FF2B5EF4-FFF2-40B4-BE49-F238E27FC236}">
                  <a16:creationId xmlns:a16="http://schemas.microsoft.com/office/drawing/2014/main" id="{47C103C7-DCE2-4FFF-ACB1-A42EEC898B3B}"/>
                </a:ext>
              </a:extLst>
            </p:cNvPr>
            <p:cNvSpPr/>
            <p:nvPr/>
          </p:nvSpPr>
          <p:spPr>
            <a:xfrm>
              <a:off x="2787185" y="581505"/>
              <a:ext cx="4826465"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7" name="Rectangle 6">
              <a:extLst>
                <a:ext uri="{FF2B5EF4-FFF2-40B4-BE49-F238E27FC236}">
                  <a16:creationId xmlns:a16="http://schemas.microsoft.com/office/drawing/2014/main" id="{84F0485E-8EAC-4781-A1F9-35A34DB3EAC6}"/>
                </a:ext>
              </a:extLst>
            </p:cNvPr>
            <p:cNvSpPr/>
            <p:nvPr/>
          </p:nvSpPr>
          <p:spPr>
            <a:xfrm>
              <a:off x="2273300" y="581505"/>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FRONT END</a:t>
              </a:r>
            </a:p>
          </p:txBody>
        </p:sp>
        <p:sp>
          <p:nvSpPr>
            <p:cNvPr id="8" name="Rectangle 7">
              <a:extLst>
                <a:ext uri="{FF2B5EF4-FFF2-40B4-BE49-F238E27FC236}">
                  <a16:creationId xmlns:a16="http://schemas.microsoft.com/office/drawing/2014/main" id="{988FB6EA-D2EC-4014-A232-0DEBC2B353E8}"/>
                </a:ext>
              </a:extLst>
            </p:cNvPr>
            <p:cNvSpPr/>
            <p:nvPr/>
          </p:nvSpPr>
          <p:spPr>
            <a:xfrm>
              <a:off x="2787185" y="2436213"/>
              <a:ext cx="4826465"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9" name="Rectangle 8">
              <a:extLst>
                <a:ext uri="{FF2B5EF4-FFF2-40B4-BE49-F238E27FC236}">
                  <a16:creationId xmlns:a16="http://schemas.microsoft.com/office/drawing/2014/main" id="{76764FFE-DE1B-42FE-936B-B6F1A8C3CAAC}"/>
                </a:ext>
              </a:extLst>
            </p:cNvPr>
            <p:cNvSpPr/>
            <p:nvPr/>
          </p:nvSpPr>
          <p:spPr>
            <a:xfrm>
              <a:off x="2273300" y="2436213"/>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BACK</a:t>
              </a:r>
              <a:r>
                <a:rPr lang="en-US" u="sng" dirty="0"/>
                <a:t> </a:t>
              </a:r>
              <a:r>
                <a:rPr lang="en-US" dirty="0" smtClean="0"/>
                <a:t>END</a:t>
              </a:r>
              <a:endParaRPr lang="en-US" dirty="0"/>
            </a:p>
          </p:txBody>
        </p:sp>
        <p:sp>
          <p:nvSpPr>
            <p:cNvPr id="10" name="Rectangle 9">
              <a:extLst>
                <a:ext uri="{FF2B5EF4-FFF2-40B4-BE49-F238E27FC236}">
                  <a16:creationId xmlns:a16="http://schemas.microsoft.com/office/drawing/2014/main" id="{6B4234BA-FA48-494D-8F74-17C42D45716F}"/>
                </a:ext>
              </a:extLst>
            </p:cNvPr>
            <p:cNvSpPr/>
            <p:nvPr/>
          </p:nvSpPr>
          <p:spPr>
            <a:xfrm>
              <a:off x="2780836" y="4288127"/>
              <a:ext cx="1952374"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11" name="Rectangle 10">
              <a:extLst>
                <a:ext uri="{FF2B5EF4-FFF2-40B4-BE49-F238E27FC236}">
                  <a16:creationId xmlns:a16="http://schemas.microsoft.com/office/drawing/2014/main" id="{13E7261A-E297-4C9C-AD8E-0FADBF287DCF}"/>
                </a:ext>
              </a:extLst>
            </p:cNvPr>
            <p:cNvSpPr/>
            <p:nvPr/>
          </p:nvSpPr>
          <p:spPr>
            <a:xfrm>
              <a:off x="2266950" y="4288127"/>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DATABASE</a:t>
              </a:r>
              <a:endParaRPr lang="en-US" dirty="0"/>
            </a:p>
          </p:txBody>
        </p:sp>
        <p:sp>
          <p:nvSpPr>
            <p:cNvPr id="12" name="Rectangle 11">
              <a:extLst>
                <a:ext uri="{FF2B5EF4-FFF2-40B4-BE49-F238E27FC236}">
                  <a16:creationId xmlns:a16="http://schemas.microsoft.com/office/drawing/2014/main" id="{7A4B288D-9833-4E36-8B8C-EA38A36C9F1E}"/>
                </a:ext>
              </a:extLst>
            </p:cNvPr>
            <p:cNvSpPr/>
            <p:nvPr/>
          </p:nvSpPr>
          <p:spPr>
            <a:xfrm>
              <a:off x="3546879" y="3428413"/>
              <a:ext cx="1009650" cy="211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a:ln w="0"/>
                  <a:solidFill>
                    <a:schemeClr val="tx1"/>
                  </a:solidFill>
                  <a:effectLst>
                    <a:outerShdw blurRad="38100" dist="19050" dir="2700000" algn="tl" rotWithShape="0">
                      <a:schemeClr val="dk1">
                        <a:alpha val="40000"/>
                      </a:schemeClr>
                    </a:outerShdw>
                  </a:effectLst>
                </a:rPr>
                <a:t>Azure</a:t>
              </a:r>
              <a:r>
                <a:rPr lang="en-US" sz="900" u="sng" dirty="0">
                  <a:ln w="0"/>
                  <a:solidFill>
                    <a:schemeClr val="tx1"/>
                  </a:solidFill>
                  <a:effectLst>
                    <a:outerShdw blurRad="38100" dist="19050" dir="2700000" algn="tl" rotWithShape="0">
                      <a:schemeClr val="dk1">
                        <a:alpha val="40000"/>
                      </a:schemeClr>
                    </a:outerShdw>
                  </a:effectLst>
                </a:rPr>
                <a:t> </a:t>
              </a:r>
              <a:r>
                <a:rPr lang="en-US" sz="1200" u="sng" dirty="0">
                  <a:ln w="0"/>
                  <a:solidFill>
                    <a:schemeClr val="tx1"/>
                  </a:solidFill>
                  <a:effectLst>
                    <a:outerShdw blurRad="38100" dist="19050" dir="2700000" algn="tl" rotWithShape="0">
                      <a:schemeClr val="dk1">
                        <a:alpha val="40000"/>
                      </a:schemeClr>
                    </a:outerShdw>
                  </a:effectLst>
                </a:rPr>
                <a:t>AD</a:t>
              </a:r>
            </a:p>
          </p:txBody>
        </p:sp>
        <p:pic>
          <p:nvPicPr>
            <p:cNvPr id="13" name="Picture 12">
              <a:extLst>
                <a:ext uri="{FF2B5EF4-FFF2-40B4-BE49-F238E27FC236}">
                  <a16:creationId xmlns:a16="http://schemas.microsoft.com/office/drawing/2014/main" id="{799D8CDA-B64B-424C-86BA-D3D242B4230C}"/>
                </a:ext>
              </a:extLst>
            </p:cNvPr>
            <p:cNvPicPr>
              <a:picLocks noChangeAspect="1"/>
            </p:cNvPicPr>
            <p:nvPr/>
          </p:nvPicPr>
          <p:blipFill>
            <a:blip r:embed="rId3"/>
            <a:stretch>
              <a:fillRect/>
            </a:stretch>
          </p:blipFill>
          <p:spPr>
            <a:xfrm>
              <a:off x="2932305" y="4472588"/>
              <a:ext cx="1509545" cy="1396531"/>
            </a:xfrm>
            <a:prstGeom prst="rect">
              <a:avLst/>
            </a:prstGeom>
          </p:spPr>
        </p:pic>
      </p:grpSp>
      <p:pic>
        <p:nvPicPr>
          <p:cNvPr id="14" name="Picture 13" descr="File:.NET Core Logo.svg - Wikimedia Commons"/>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406896" y="3106997"/>
            <a:ext cx="663606" cy="732703"/>
          </a:xfrm>
          <a:prstGeom prst="rect">
            <a:avLst/>
          </a:prstGeom>
        </p:spPr>
      </p:pic>
      <p:sp>
        <p:nvSpPr>
          <p:cNvPr id="15" name="Rectangle 14"/>
          <p:cNvSpPr/>
          <p:nvPr/>
        </p:nvSpPr>
        <p:spPr>
          <a:xfrm>
            <a:off x="2521048" y="3980315"/>
            <a:ext cx="388248" cy="276999"/>
          </a:xfrm>
          <a:prstGeom prst="rect">
            <a:avLst/>
          </a:prstGeom>
        </p:spPr>
        <p:txBody>
          <a:bodyPr wrap="none">
            <a:spAutoFit/>
          </a:bodyPr>
          <a:lstStyle/>
          <a:p>
            <a:pPr algn="ctr"/>
            <a:r>
              <a:rPr lang="en-US" sz="1200" u="sng" dirty="0">
                <a:ln w="0"/>
                <a:effectLst>
                  <a:outerShdw blurRad="38100" dist="19050" dir="2700000" algn="tl" rotWithShape="0">
                    <a:schemeClr val="dk1">
                      <a:alpha val="40000"/>
                    </a:schemeClr>
                  </a:outerShdw>
                </a:effectLst>
              </a:rPr>
              <a:t>API</a:t>
            </a:r>
          </a:p>
        </p:txBody>
      </p:sp>
      <p:pic>
        <p:nvPicPr>
          <p:cNvPr id="16" name="Picture 15">
            <a:extLst>
              <a:ext uri="{FF2B5EF4-FFF2-40B4-BE49-F238E27FC236}">
                <a16:creationId xmlns:a16="http://schemas.microsoft.com/office/drawing/2014/main" id="{EDA8A447-F90D-440A-8D84-15A0D71A4ABE}"/>
              </a:ext>
            </a:extLst>
          </p:cNvPr>
          <p:cNvPicPr>
            <a:picLocks noChangeAspect="1"/>
          </p:cNvPicPr>
          <p:nvPr/>
        </p:nvPicPr>
        <p:blipFill>
          <a:blip r:embed="rId5"/>
          <a:stretch>
            <a:fillRect/>
          </a:stretch>
        </p:blipFill>
        <p:spPr>
          <a:xfrm>
            <a:off x="4081894" y="1497931"/>
            <a:ext cx="1050955" cy="882615"/>
          </a:xfrm>
          <a:prstGeom prst="rect">
            <a:avLst/>
          </a:prstGeom>
        </p:spPr>
      </p:pic>
      <p:pic>
        <p:nvPicPr>
          <p:cNvPr id="17" name="Picture 12">
            <a:extLst>
              <a:ext uri="{FF2B5EF4-FFF2-40B4-BE49-F238E27FC236}">
                <a16:creationId xmlns:a16="http://schemas.microsoft.com/office/drawing/2014/main" id="{8652922E-B27E-4DD0-BDF3-021B3B7461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724" y="1486338"/>
            <a:ext cx="1738429" cy="8942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Demystifying ASP.NET Core Blazor — Core Concepts and Its future | by Sri  Gunnala | Level Up Cod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7855" y="1319605"/>
            <a:ext cx="1315364" cy="122767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836512" y="2474009"/>
            <a:ext cx="354585" cy="276999"/>
          </a:xfrm>
          <a:prstGeom prst="rect">
            <a:avLst/>
          </a:prstGeom>
        </p:spPr>
        <p:txBody>
          <a:bodyPr wrap="none">
            <a:spAutoFit/>
          </a:bodyPr>
          <a:lstStyle/>
          <a:p>
            <a:pPr algn="ctr"/>
            <a:r>
              <a:rPr lang="en-US" sz="1200" u="sng" dirty="0" smtClean="0">
                <a:ln w="0"/>
                <a:effectLst>
                  <a:outerShdw blurRad="38100" dist="19050" dir="2700000" algn="tl" rotWithShape="0">
                    <a:schemeClr val="dk1">
                      <a:alpha val="40000"/>
                    </a:schemeClr>
                  </a:outerShdw>
                </a:effectLst>
              </a:rPr>
              <a:t>Or</a:t>
            </a:r>
            <a:endParaRPr lang="en-US" sz="1200" u="sng" dirty="0">
              <a:ln w="0"/>
              <a:effectLst>
                <a:outerShdw blurRad="38100" dist="19050" dir="2700000" algn="tl" rotWithShape="0">
                  <a:schemeClr val="dk1">
                    <a:alpha val="40000"/>
                  </a:schemeClr>
                </a:outerShdw>
              </a:effectLst>
            </a:endParaRPr>
          </a:p>
        </p:txBody>
      </p:sp>
      <p:pic>
        <p:nvPicPr>
          <p:cNvPr id="20" name="Picture 19">
            <a:extLst>
              <a:ext uri="{FF2B5EF4-FFF2-40B4-BE49-F238E27FC236}">
                <a16:creationId xmlns:a16="http://schemas.microsoft.com/office/drawing/2014/main" id="{F8654646-FF25-4638-A867-1DE8F07D3F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74965" y="3313123"/>
            <a:ext cx="847260" cy="847260"/>
          </a:xfrm>
          <a:prstGeom prst="rect">
            <a:avLst/>
          </a:prstGeom>
        </p:spPr>
      </p:pic>
      <p:pic>
        <p:nvPicPr>
          <p:cNvPr id="21" name="Picture 8" descr="Adding a File Upload Field to Your Swagger UI With Swashbuckle – Alex Dunn"/>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5241894" y="5078976"/>
            <a:ext cx="1402793" cy="54978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7423374" y="1101739"/>
            <a:ext cx="2508069" cy="42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Code</a:t>
            </a:r>
            <a:r>
              <a:rPr lang="en-IN" b="1" dirty="0" smtClean="0">
                <a:latin typeface="Segoe UI" panose="020B0502040204020203" pitchFamily="34" charset="0"/>
                <a:cs typeface="Segoe UI" panose="020B0502040204020203" pitchFamily="34" charset="0"/>
              </a:rPr>
              <a:t> </a:t>
            </a:r>
            <a:r>
              <a:rPr lang="en-IN" dirty="0"/>
              <a:t>Analysis</a:t>
            </a:r>
          </a:p>
        </p:txBody>
      </p:sp>
      <p:sp>
        <p:nvSpPr>
          <p:cNvPr id="23" name="Rectangle 22"/>
          <p:cNvSpPr/>
          <p:nvPr/>
        </p:nvSpPr>
        <p:spPr>
          <a:xfrm>
            <a:off x="7423374" y="1634246"/>
            <a:ext cx="2508069" cy="25899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998FA3B6-AD45-4B3C-92DB-E4AF3217428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01117" y="3056167"/>
            <a:ext cx="1174690" cy="887122"/>
          </a:xfrm>
          <a:prstGeom prst="rect">
            <a:avLst/>
          </a:prstGeom>
        </p:spPr>
      </p:pic>
      <p:pic>
        <p:nvPicPr>
          <p:cNvPr id="25" name="Picture 24" descr="A picture containing object&#10;&#10;Description automatically generated">
            <a:extLst>
              <a:ext uri="{FF2B5EF4-FFF2-40B4-BE49-F238E27FC236}">
                <a16:creationId xmlns:a16="http://schemas.microsoft.com/office/drawing/2014/main" id="{6291E4FC-84BA-4A93-9013-0424BFF3BA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65160" y="4879913"/>
            <a:ext cx="746488" cy="746488"/>
          </a:xfrm>
          <a:prstGeom prst="rect">
            <a:avLst/>
          </a:prstGeom>
        </p:spPr>
      </p:pic>
      <p:pic>
        <p:nvPicPr>
          <p:cNvPr id="26" name="Picture 25" descr="A close up of a sign&#10;&#10;Description automatically generated">
            <a:extLst>
              <a:ext uri="{FF2B5EF4-FFF2-40B4-BE49-F238E27FC236}">
                <a16:creationId xmlns:a16="http://schemas.microsoft.com/office/drawing/2014/main" id="{A4CF980F-A185-4A56-9278-3C75AD37E4F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4263" y="4859857"/>
            <a:ext cx="746488" cy="746488"/>
          </a:xfrm>
          <a:prstGeom prst="rect">
            <a:avLst/>
          </a:prstGeom>
        </p:spPr>
      </p:pic>
      <p:pic>
        <p:nvPicPr>
          <p:cNvPr id="27" name="Picture 26" descr="A close up of a sign&#10;&#10;Description automatically generated">
            <a:extLst>
              <a:ext uri="{FF2B5EF4-FFF2-40B4-BE49-F238E27FC236}">
                <a16:creationId xmlns:a16="http://schemas.microsoft.com/office/drawing/2014/main" id="{293C233A-5D6B-4AA3-BAF4-557F98601BE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44523" y="5749571"/>
            <a:ext cx="746488" cy="746488"/>
          </a:xfrm>
          <a:prstGeom prst="rect">
            <a:avLst/>
          </a:prstGeom>
        </p:spPr>
      </p:pic>
      <p:pic>
        <p:nvPicPr>
          <p:cNvPr id="28" name="Picture 2" descr="Code Quality and Code Security | SonarQube"/>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7609423" y="1756895"/>
            <a:ext cx="1592706" cy="5753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azurecomcdn.azureedge.net/cvt-1b1c848e40e38ea26ccc4eca063ab5ca9580dfb351d3c80bba1de6e9c3761bce/images/shared/services/devops/test-plans-icon-80.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74263" y="5742925"/>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16"/>
          <a:stretch>
            <a:fillRect/>
          </a:stretch>
        </p:blipFill>
        <p:spPr>
          <a:xfrm>
            <a:off x="7575719" y="2547278"/>
            <a:ext cx="1284096" cy="863047"/>
          </a:xfrm>
          <a:prstGeom prst="rect">
            <a:avLst/>
          </a:prstGeom>
        </p:spPr>
      </p:pic>
      <p:pic>
        <p:nvPicPr>
          <p:cNvPr id="31" name="Picture 30" descr="A close up of a sign&#10;&#10;Description automatically generated">
            <a:extLst>
              <a:ext uri="{FF2B5EF4-FFF2-40B4-BE49-F238E27FC236}">
                <a16:creationId xmlns:a16="http://schemas.microsoft.com/office/drawing/2014/main" id="{AE1BEB77-307A-4864-BB77-62B8D00985B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92839" y="3150469"/>
            <a:ext cx="953083" cy="786845"/>
          </a:xfrm>
          <a:prstGeom prst="rect">
            <a:avLst/>
          </a:prstGeom>
        </p:spPr>
      </p:pic>
      <p:sp>
        <p:nvSpPr>
          <p:cNvPr id="32" name="Rectangle 31"/>
          <p:cNvSpPr/>
          <p:nvPr/>
        </p:nvSpPr>
        <p:spPr>
          <a:xfrm>
            <a:off x="5148724" y="4021884"/>
            <a:ext cx="988027" cy="276999"/>
          </a:xfrm>
          <a:prstGeom prst="rect">
            <a:avLst/>
          </a:prstGeom>
        </p:spPr>
        <p:txBody>
          <a:bodyPr wrap="none">
            <a:spAutoFit/>
          </a:bodyPr>
          <a:lstStyle/>
          <a:p>
            <a:pPr algn="ctr"/>
            <a:r>
              <a:rPr lang="en-US" sz="1200" u="sng" dirty="0" smtClean="0">
                <a:ln w="0"/>
                <a:effectLst>
                  <a:outerShdw blurRad="38100" dist="19050" dir="2700000" algn="tl" rotWithShape="0">
                    <a:schemeClr val="dk1">
                      <a:alpha val="40000"/>
                    </a:schemeClr>
                  </a:outerShdw>
                </a:effectLst>
              </a:rPr>
              <a:t>Blob Storage</a:t>
            </a:r>
            <a:endParaRPr lang="en-US" sz="1200" u="sng" dirty="0">
              <a:ln w="0"/>
              <a:effectLst>
                <a:outerShdw blurRad="38100" dist="19050" dir="2700000" algn="tl" rotWithShape="0">
                  <a:schemeClr val="dk1">
                    <a:alpha val="40000"/>
                  </a:schemeClr>
                </a:outerShdw>
              </a:effectLst>
            </a:endParaRPr>
          </a:p>
        </p:txBody>
      </p:sp>
      <p:sp>
        <p:nvSpPr>
          <p:cNvPr id="33" name="Rectangle 32"/>
          <p:cNvSpPr/>
          <p:nvPr/>
        </p:nvSpPr>
        <p:spPr>
          <a:xfrm>
            <a:off x="6066680" y="4032392"/>
            <a:ext cx="1153777" cy="461665"/>
          </a:xfrm>
          <a:prstGeom prst="rect">
            <a:avLst/>
          </a:prstGeom>
        </p:spPr>
        <p:txBody>
          <a:bodyPr wrap="none">
            <a:spAutoFit/>
          </a:bodyPr>
          <a:lstStyle/>
          <a:p>
            <a:pPr algn="ctr"/>
            <a:r>
              <a:rPr lang="en-IN" sz="1200" u="sng" dirty="0" smtClean="0">
                <a:ln w="0"/>
                <a:effectLst>
                  <a:outerShdw blurRad="38100" dist="19050" dir="2700000" algn="tl" rotWithShape="0">
                    <a:schemeClr val="dk1">
                      <a:alpha val="40000"/>
                    </a:schemeClr>
                  </a:outerShdw>
                </a:effectLst>
              </a:rPr>
              <a:t>Azure Key Vault</a:t>
            </a:r>
            <a:endParaRPr lang="en-IN" sz="1200" u="sng" dirty="0">
              <a:ln w="0"/>
              <a:effectLst>
                <a:outerShdw blurRad="38100" dist="19050" dir="2700000" algn="tl" rotWithShape="0">
                  <a:schemeClr val="dk1">
                    <a:alpha val="40000"/>
                  </a:schemeClr>
                </a:outerShdw>
              </a:effectLst>
            </a:endParaRPr>
          </a:p>
          <a:p>
            <a:pPr algn="ctr"/>
            <a:endParaRPr lang="en-US" sz="1200" u="sng" dirty="0">
              <a:ln w="0"/>
              <a:effectLst>
                <a:outerShdw blurRad="38100" dist="19050" dir="2700000" algn="tl" rotWithShape="0">
                  <a:schemeClr val="dk1">
                    <a:alpha val="40000"/>
                  </a:schemeClr>
                </a:outerShdw>
              </a:effectLst>
            </a:endParaRPr>
          </a:p>
        </p:txBody>
      </p:sp>
      <p:pic>
        <p:nvPicPr>
          <p:cNvPr id="34" name="Picture 33"/>
          <p:cNvPicPr>
            <a:picLocks noChangeAspect="1"/>
          </p:cNvPicPr>
          <p:nvPr/>
        </p:nvPicPr>
        <p:blipFill rotWithShape="1">
          <a:blip r:embed="rId18">
            <a:extLst>
              <a:ext uri="{28A0092B-C50C-407E-A947-70E740481C1C}">
                <a14:useLocalDpi xmlns:a14="http://schemas.microsoft.com/office/drawing/2010/main" val="0"/>
              </a:ext>
            </a:extLst>
          </a:blip>
          <a:srcRect t="27892" b="30770"/>
          <a:stretch/>
        </p:blipFill>
        <p:spPr>
          <a:xfrm>
            <a:off x="7526119" y="3494077"/>
            <a:ext cx="1495916" cy="618390"/>
          </a:xfrm>
          <a:prstGeom prst="rect">
            <a:avLst/>
          </a:prstGeom>
        </p:spPr>
      </p:pic>
      <p:sp>
        <p:nvSpPr>
          <p:cNvPr id="35" name="Rectangle 34"/>
          <p:cNvSpPr/>
          <p:nvPr/>
        </p:nvSpPr>
        <p:spPr>
          <a:xfrm>
            <a:off x="8982986" y="3480107"/>
            <a:ext cx="782587" cy="646331"/>
          </a:xfrm>
          <a:prstGeom prst="rect">
            <a:avLst/>
          </a:prstGeom>
        </p:spPr>
        <p:txBody>
          <a:bodyPr wrap="none">
            <a:spAutoFit/>
          </a:bodyPr>
          <a:lstStyle/>
          <a:p>
            <a:pPr algn="ctr"/>
            <a:r>
              <a:rPr lang="en-IN" b="1" dirty="0">
                <a:solidFill>
                  <a:schemeClr val="bg2"/>
                </a:solidFill>
                <a:latin typeface="Segoe UI" panose="020B0502040204020203" pitchFamily="34" charset="0"/>
                <a:cs typeface="Segoe UI" panose="020B0502040204020203" pitchFamily="34" charset="0"/>
              </a:rPr>
              <a:t>Code</a:t>
            </a:r>
          </a:p>
          <a:p>
            <a:pPr algn="ctr"/>
            <a:r>
              <a:rPr lang="en-IN" b="1" dirty="0">
                <a:solidFill>
                  <a:schemeClr val="bg2"/>
                </a:solidFill>
                <a:latin typeface="Segoe UI" panose="020B0502040204020203" pitchFamily="34" charset="0"/>
                <a:cs typeface="Segoe UI" panose="020B0502040204020203" pitchFamily="34" charset="0"/>
              </a:rPr>
              <a:t>Smell</a:t>
            </a:r>
          </a:p>
        </p:txBody>
      </p:sp>
      <p:sp>
        <p:nvSpPr>
          <p:cNvPr id="36" name="Rectangle 35">
            <a:extLst>
              <a:ext uri="{FF2B5EF4-FFF2-40B4-BE49-F238E27FC236}">
                <a16:creationId xmlns:a16="http://schemas.microsoft.com/office/drawing/2014/main" id="{13E7261A-E297-4C9C-AD8E-0FADBF287DCF}"/>
              </a:ext>
            </a:extLst>
          </p:cNvPr>
          <p:cNvSpPr/>
          <p:nvPr/>
        </p:nvSpPr>
        <p:spPr>
          <a:xfrm>
            <a:off x="4366303" y="4825308"/>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API TESTING</a:t>
            </a:r>
            <a:endParaRPr lang="en-US" dirty="0"/>
          </a:p>
        </p:txBody>
      </p:sp>
      <p:sp>
        <p:nvSpPr>
          <p:cNvPr id="37" name="Rectangle 36">
            <a:extLst>
              <a:ext uri="{FF2B5EF4-FFF2-40B4-BE49-F238E27FC236}">
                <a16:creationId xmlns:a16="http://schemas.microsoft.com/office/drawing/2014/main" id="{6B4234BA-FA48-494D-8F74-17C42D45716F}"/>
              </a:ext>
            </a:extLst>
          </p:cNvPr>
          <p:cNvSpPr/>
          <p:nvPr/>
        </p:nvSpPr>
        <p:spPr>
          <a:xfrm>
            <a:off x="4902299" y="4825308"/>
            <a:ext cx="2175715"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pic>
        <p:nvPicPr>
          <p:cNvPr id="38" name="Picture 37"/>
          <p:cNvPicPr>
            <a:picLocks noChangeAspect="1"/>
          </p:cNvPicPr>
          <p:nvPr/>
        </p:nvPicPr>
        <p:blipFill>
          <a:blip r:embed="rId19"/>
          <a:stretch>
            <a:fillRect/>
          </a:stretch>
        </p:blipFill>
        <p:spPr>
          <a:xfrm>
            <a:off x="5223022" y="5748370"/>
            <a:ext cx="1421665" cy="710833"/>
          </a:xfrm>
          <a:prstGeom prst="rect">
            <a:avLst/>
          </a:prstGeom>
        </p:spPr>
      </p:pic>
      <p:sp>
        <p:nvSpPr>
          <p:cNvPr id="39" name="Rectangle 38"/>
          <p:cNvSpPr/>
          <p:nvPr/>
        </p:nvSpPr>
        <p:spPr>
          <a:xfrm>
            <a:off x="7423374" y="4296233"/>
            <a:ext cx="2508069" cy="42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Microsoft Azure</a:t>
            </a:r>
            <a:endParaRPr lang="en-IN" dirty="0"/>
          </a:p>
        </p:txBody>
      </p:sp>
      <p:sp>
        <p:nvSpPr>
          <p:cNvPr id="40" name="Rectangle 39"/>
          <p:cNvSpPr/>
          <p:nvPr/>
        </p:nvSpPr>
        <p:spPr>
          <a:xfrm>
            <a:off x="7423374" y="4783884"/>
            <a:ext cx="2508069" cy="1806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44301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2833" y="2038991"/>
            <a:ext cx="10126334" cy="2780017"/>
          </a:xfrm>
          <a:prstGeom prst="rect">
            <a:avLst/>
          </a:prstGeom>
        </p:spPr>
      </p:pic>
      <p:sp>
        <p:nvSpPr>
          <p:cNvPr id="4" name="Title 3"/>
          <p:cNvSpPr>
            <a:spLocks noGrp="1"/>
          </p:cNvSpPr>
          <p:nvPr>
            <p:ph type="title"/>
          </p:nvPr>
        </p:nvSpPr>
        <p:spPr>
          <a:xfrm>
            <a:off x="258750" y="289919"/>
            <a:ext cx="6795693" cy="424732"/>
          </a:xfrm>
        </p:spPr>
        <p:txBody>
          <a:bodyPr/>
          <a:lstStyle/>
          <a:p>
            <a:r>
              <a:rPr lang="en-US" dirty="0" smtClean="0"/>
              <a:t>Front-End / Back-End</a:t>
            </a:r>
            <a:endParaRPr lang="en-US" dirty="0"/>
          </a:p>
        </p:txBody>
      </p:sp>
    </p:spTree>
    <p:extLst>
      <p:ext uri="{BB962C8B-B14F-4D97-AF65-F5344CB8AC3E}">
        <p14:creationId xmlns:p14="http://schemas.microsoft.com/office/powerpoint/2010/main" val="6859969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smtClean="0"/>
              <a:t>Communication Channel</a:t>
            </a:r>
            <a:endParaRPr lang="en-US" dirty="0"/>
          </a:p>
        </p:txBody>
      </p:sp>
      <p:pic>
        <p:nvPicPr>
          <p:cNvPr id="3" name="Picture 2"/>
          <p:cNvPicPr>
            <a:picLocks noChangeAspect="1"/>
          </p:cNvPicPr>
          <p:nvPr/>
        </p:nvPicPr>
        <p:blipFill>
          <a:blip r:embed="rId2"/>
          <a:stretch>
            <a:fillRect/>
          </a:stretch>
        </p:blipFill>
        <p:spPr>
          <a:xfrm>
            <a:off x="1143310" y="1250300"/>
            <a:ext cx="9854963" cy="4489893"/>
          </a:xfrm>
          <a:prstGeom prst="rect">
            <a:avLst/>
          </a:prstGeom>
        </p:spPr>
      </p:pic>
    </p:spTree>
    <p:extLst>
      <p:ext uri="{BB962C8B-B14F-4D97-AF65-F5344CB8AC3E}">
        <p14:creationId xmlns:p14="http://schemas.microsoft.com/office/powerpoint/2010/main" val="1534507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2967B64-2CE1-4C05-97D1-7747D906A1FF}"/>
              </a:ext>
            </a:extLst>
          </p:cNvPr>
          <p:cNvGrpSpPr/>
          <p:nvPr/>
        </p:nvGrpSpPr>
        <p:grpSpPr>
          <a:xfrm>
            <a:off x="1273312" y="679280"/>
            <a:ext cx="970381" cy="5528621"/>
            <a:chOff x="553720" y="179673"/>
            <a:chExt cx="970381" cy="5456842"/>
          </a:xfrm>
          <a:solidFill>
            <a:schemeClr val="accent3">
              <a:lumMod val="75000"/>
            </a:schemeClr>
          </a:solidFill>
        </p:grpSpPr>
        <p:sp>
          <p:nvSpPr>
            <p:cNvPr id="4" name="Rectangle 3">
              <a:extLst>
                <a:ext uri="{FF2B5EF4-FFF2-40B4-BE49-F238E27FC236}">
                  <a16:creationId xmlns:a16="http://schemas.microsoft.com/office/drawing/2014/main" id="{CCA72C9F-3E14-4866-A1F5-C05B6A2F3186}"/>
                </a:ext>
              </a:extLst>
            </p:cNvPr>
            <p:cNvSpPr/>
            <p:nvPr/>
          </p:nvSpPr>
          <p:spPr>
            <a:xfrm>
              <a:off x="553720" y="179673"/>
              <a:ext cx="970381" cy="5456842"/>
            </a:xfrm>
            <a:prstGeom prst="rect">
              <a:avLst/>
            </a:prstGeom>
            <a:grpFill/>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r"/>
              <a:r>
                <a:rPr lang="en-US" dirty="0"/>
                <a:t>Cross Cutting .  </a:t>
              </a:r>
            </a:p>
          </p:txBody>
        </p:sp>
        <p:sp>
          <p:nvSpPr>
            <p:cNvPr id="5" name="Rectangle 4">
              <a:extLst>
                <a:ext uri="{FF2B5EF4-FFF2-40B4-BE49-F238E27FC236}">
                  <a16:creationId xmlns:a16="http://schemas.microsoft.com/office/drawing/2014/main" id="{2F13EDB7-3200-433D-B1A2-D524808E1A60}"/>
                </a:ext>
              </a:extLst>
            </p:cNvPr>
            <p:cNvSpPr/>
            <p:nvPr/>
          </p:nvSpPr>
          <p:spPr>
            <a:xfrm rot="16200000">
              <a:off x="699873" y="1722607"/>
              <a:ext cx="914400" cy="365760"/>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Constant</a:t>
              </a:r>
            </a:p>
          </p:txBody>
        </p:sp>
        <p:sp>
          <p:nvSpPr>
            <p:cNvPr id="6" name="Rectangle 5">
              <a:extLst>
                <a:ext uri="{FF2B5EF4-FFF2-40B4-BE49-F238E27FC236}">
                  <a16:creationId xmlns:a16="http://schemas.microsoft.com/office/drawing/2014/main" id="{00CF9631-2A8B-45C1-BE2B-6ECB8EE08B5D}"/>
                </a:ext>
              </a:extLst>
            </p:cNvPr>
            <p:cNvSpPr/>
            <p:nvPr/>
          </p:nvSpPr>
          <p:spPr>
            <a:xfrm rot="16200000">
              <a:off x="654477" y="601459"/>
              <a:ext cx="1022575" cy="365760"/>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Exception</a:t>
              </a:r>
            </a:p>
          </p:txBody>
        </p:sp>
        <p:sp>
          <p:nvSpPr>
            <p:cNvPr id="7" name="Rectangle 6">
              <a:extLst>
                <a:ext uri="{FF2B5EF4-FFF2-40B4-BE49-F238E27FC236}">
                  <a16:creationId xmlns:a16="http://schemas.microsoft.com/office/drawing/2014/main" id="{39E8C010-6BFF-449D-84A4-C9F2534B44F0}"/>
                </a:ext>
              </a:extLst>
            </p:cNvPr>
            <p:cNvSpPr/>
            <p:nvPr/>
          </p:nvSpPr>
          <p:spPr>
            <a:xfrm rot="16200000">
              <a:off x="701123" y="4923792"/>
              <a:ext cx="914400" cy="365760"/>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Helpers</a:t>
              </a:r>
            </a:p>
          </p:txBody>
        </p:sp>
        <p:sp>
          <p:nvSpPr>
            <p:cNvPr id="8" name="Rectangle 7">
              <a:extLst>
                <a:ext uri="{FF2B5EF4-FFF2-40B4-BE49-F238E27FC236}">
                  <a16:creationId xmlns:a16="http://schemas.microsoft.com/office/drawing/2014/main" id="{A35C257B-1E7D-46F1-A05F-1A3C88A32666}"/>
                </a:ext>
              </a:extLst>
            </p:cNvPr>
            <p:cNvSpPr/>
            <p:nvPr/>
          </p:nvSpPr>
          <p:spPr>
            <a:xfrm rot="16200000">
              <a:off x="699873" y="3854850"/>
              <a:ext cx="914400" cy="365760"/>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Security </a:t>
              </a:r>
              <a:endParaRPr lang="en-US" sz="1200" dirty="0"/>
            </a:p>
          </p:txBody>
        </p:sp>
        <p:sp>
          <p:nvSpPr>
            <p:cNvPr id="9" name="Rectangle 8">
              <a:extLst>
                <a:ext uri="{FF2B5EF4-FFF2-40B4-BE49-F238E27FC236}">
                  <a16:creationId xmlns:a16="http://schemas.microsoft.com/office/drawing/2014/main" id="{74481917-105F-4449-AD03-88F7DA51C37F}"/>
                </a:ext>
              </a:extLst>
            </p:cNvPr>
            <p:cNvSpPr/>
            <p:nvPr/>
          </p:nvSpPr>
          <p:spPr>
            <a:xfrm rot="16200000">
              <a:off x="699873" y="2789669"/>
              <a:ext cx="914400" cy="365760"/>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Logging</a:t>
              </a:r>
            </a:p>
          </p:txBody>
        </p:sp>
      </p:grpSp>
      <p:sp>
        <p:nvSpPr>
          <p:cNvPr id="10" name="Rectangle 9">
            <a:extLst>
              <a:ext uri="{FF2B5EF4-FFF2-40B4-BE49-F238E27FC236}">
                <a16:creationId xmlns:a16="http://schemas.microsoft.com/office/drawing/2014/main" id="{5C162A0B-364D-4595-A275-420AE078319C}"/>
              </a:ext>
            </a:extLst>
          </p:cNvPr>
          <p:cNvSpPr/>
          <p:nvPr/>
        </p:nvSpPr>
        <p:spPr>
          <a:xfrm>
            <a:off x="3048671" y="484687"/>
            <a:ext cx="4114800" cy="985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t>.NET Core Web </a:t>
            </a:r>
            <a:r>
              <a:rPr lang="en-US" sz="1200" dirty="0"/>
              <a:t>API </a:t>
            </a:r>
          </a:p>
        </p:txBody>
      </p:sp>
      <p:sp>
        <p:nvSpPr>
          <p:cNvPr id="11" name="Rectangle 10">
            <a:extLst>
              <a:ext uri="{FF2B5EF4-FFF2-40B4-BE49-F238E27FC236}">
                <a16:creationId xmlns:a16="http://schemas.microsoft.com/office/drawing/2014/main" id="{EBD189B4-330C-4C32-BB27-5DD79CD0E787}"/>
              </a:ext>
            </a:extLst>
          </p:cNvPr>
          <p:cNvSpPr/>
          <p:nvPr/>
        </p:nvSpPr>
        <p:spPr>
          <a:xfrm>
            <a:off x="4524934" y="861806"/>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Api Controller</a:t>
            </a:r>
          </a:p>
        </p:txBody>
      </p:sp>
      <p:sp>
        <p:nvSpPr>
          <p:cNvPr id="12" name="Rectangle 11">
            <a:extLst>
              <a:ext uri="{FF2B5EF4-FFF2-40B4-BE49-F238E27FC236}">
                <a16:creationId xmlns:a16="http://schemas.microsoft.com/office/drawing/2014/main" id="{5462D08E-338C-47FB-BD24-B0D00038DAB3}"/>
              </a:ext>
            </a:extLst>
          </p:cNvPr>
          <p:cNvSpPr/>
          <p:nvPr/>
        </p:nvSpPr>
        <p:spPr>
          <a:xfrm>
            <a:off x="4517810" y="1180339"/>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Constructor</a:t>
            </a:r>
          </a:p>
        </p:txBody>
      </p:sp>
      <p:sp>
        <p:nvSpPr>
          <p:cNvPr id="13" name="Rectangle 12">
            <a:extLst>
              <a:ext uri="{FF2B5EF4-FFF2-40B4-BE49-F238E27FC236}">
                <a16:creationId xmlns:a16="http://schemas.microsoft.com/office/drawing/2014/main" id="{9D88251E-61A0-47D0-9E91-1F3DB929EFA4}"/>
              </a:ext>
            </a:extLst>
          </p:cNvPr>
          <p:cNvSpPr/>
          <p:nvPr/>
        </p:nvSpPr>
        <p:spPr>
          <a:xfrm>
            <a:off x="3111184" y="844945"/>
            <a:ext cx="1152653" cy="2405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Authorization</a:t>
            </a:r>
          </a:p>
        </p:txBody>
      </p:sp>
      <p:cxnSp>
        <p:nvCxnSpPr>
          <p:cNvPr id="14" name="Straight Arrow Connector 13">
            <a:extLst>
              <a:ext uri="{FF2B5EF4-FFF2-40B4-BE49-F238E27FC236}">
                <a16:creationId xmlns:a16="http://schemas.microsoft.com/office/drawing/2014/main" id="{AF6DA5CB-EDC7-4C01-A6C4-8E1CC6E6BEA1}"/>
              </a:ext>
            </a:extLst>
          </p:cNvPr>
          <p:cNvCxnSpPr>
            <a:stCxn id="13" idx="3"/>
            <a:endCxn id="11" idx="1"/>
          </p:cNvCxnSpPr>
          <p:nvPr/>
        </p:nvCxnSpPr>
        <p:spPr>
          <a:xfrm>
            <a:off x="4263837" y="965214"/>
            <a:ext cx="261097" cy="10892"/>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A543B7D3-83FA-4131-8786-692AC32A72EF}"/>
              </a:ext>
            </a:extLst>
          </p:cNvPr>
          <p:cNvSpPr/>
          <p:nvPr/>
        </p:nvSpPr>
        <p:spPr>
          <a:xfrm>
            <a:off x="5935737" y="859282"/>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API Method 1</a:t>
            </a:r>
          </a:p>
        </p:txBody>
      </p:sp>
      <p:sp>
        <p:nvSpPr>
          <p:cNvPr id="16" name="Rectangle 15">
            <a:extLst>
              <a:ext uri="{FF2B5EF4-FFF2-40B4-BE49-F238E27FC236}">
                <a16:creationId xmlns:a16="http://schemas.microsoft.com/office/drawing/2014/main" id="{1B12C307-B23F-416C-97FA-9EDA968E3B71}"/>
              </a:ext>
            </a:extLst>
          </p:cNvPr>
          <p:cNvSpPr/>
          <p:nvPr/>
        </p:nvSpPr>
        <p:spPr>
          <a:xfrm>
            <a:off x="5932946" y="1121644"/>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API Method 1</a:t>
            </a:r>
          </a:p>
        </p:txBody>
      </p:sp>
      <p:cxnSp>
        <p:nvCxnSpPr>
          <p:cNvPr id="17" name="Straight Arrow Connector 16">
            <a:extLst>
              <a:ext uri="{FF2B5EF4-FFF2-40B4-BE49-F238E27FC236}">
                <a16:creationId xmlns:a16="http://schemas.microsoft.com/office/drawing/2014/main" id="{AAE917EB-EDDC-46F6-A1A6-A33060EDD484}"/>
              </a:ext>
            </a:extLst>
          </p:cNvPr>
          <p:cNvCxnSpPr>
            <a:stCxn id="11" idx="3"/>
            <a:endCxn id="15" idx="1"/>
          </p:cNvCxnSpPr>
          <p:nvPr/>
        </p:nvCxnSpPr>
        <p:spPr>
          <a:xfrm flipV="1">
            <a:off x="5713654" y="973582"/>
            <a:ext cx="222083" cy="2524"/>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40">
            <a:extLst>
              <a:ext uri="{FF2B5EF4-FFF2-40B4-BE49-F238E27FC236}">
                <a16:creationId xmlns:a16="http://schemas.microsoft.com/office/drawing/2014/main" id="{0D10D7AE-0BB0-4EC0-956E-124CAABADEFF}"/>
              </a:ext>
            </a:extLst>
          </p:cNvPr>
          <p:cNvCxnSpPr>
            <a:stCxn id="11" idx="3"/>
            <a:endCxn id="16" idx="1"/>
          </p:cNvCxnSpPr>
          <p:nvPr/>
        </p:nvCxnSpPr>
        <p:spPr>
          <a:xfrm>
            <a:off x="5713654" y="976106"/>
            <a:ext cx="219292" cy="259838"/>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grpSp>
        <p:nvGrpSpPr>
          <p:cNvPr id="19" name="Group 18">
            <a:extLst>
              <a:ext uri="{FF2B5EF4-FFF2-40B4-BE49-F238E27FC236}">
                <a16:creationId xmlns:a16="http://schemas.microsoft.com/office/drawing/2014/main" id="{048BEC76-B047-4064-8AF8-3A1CE3ED2078}"/>
              </a:ext>
            </a:extLst>
          </p:cNvPr>
          <p:cNvGrpSpPr/>
          <p:nvPr/>
        </p:nvGrpSpPr>
        <p:grpSpPr>
          <a:xfrm>
            <a:off x="3050263" y="2099683"/>
            <a:ext cx="4114800" cy="1143000"/>
            <a:chOff x="1524620" y="1682964"/>
            <a:chExt cx="4114800" cy="1143000"/>
          </a:xfrm>
        </p:grpSpPr>
        <p:sp>
          <p:nvSpPr>
            <p:cNvPr id="20" name="Rectangle 19">
              <a:extLst>
                <a:ext uri="{FF2B5EF4-FFF2-40B4-BE49-F238E27FC236}">
                  <a16:creationId xmlns:a16="http://schemas.microsoft.com/office/drawing/2014/main" id="{B163DFB9-298A-4CEB-8EA4-33AF19BEF213}"/>
                </a:ext>
              </a:extLst>
            </p:cNvPr>
            <p:cNvSpPr/>
            <p:nvPr/>
          </p:nvSpPr>
          <p:spPr>
            <a:xfrm>
              <a:off x="1524620" y="1682964"/>
              <a:ext cx="41148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smtClean="0"/>
                <a:t>Business </a:t>
              </a:r>
              <a:r>
                <a:rPr lang="en-US" sz="1200" dirty="0"/>
                <a:t>Logic</a:t>
              </a:r>
            </a:p>
          </p:txBody>
        </p:sp>
        <p:sp>
          <p:nvSpPr>
            <p:cNvPr id="21" name="Rectangle 20">
              <a:extLst>
                <a:ext uri="{FF2B5EF4-FFF2-40B4-BE49-F238E27FC236}">
                  <a16:creationId xmlns:a16="http://schemas.microsoft.com/office/drawing/2014/main" id="{3FBBED89-9F77-41FD-8A27-EF45401D2818}"/>
                </a:ext>
              </a:extLst>
            </p:cNvPr>
            <p:cNvSpPr/>
            <p:nvPr/>
          </p:nvSpPr>
          <p:spPr>
            <a:xfrm>
              <a:off x="2982831" y="1907000"/>
              <a:ext cx="1154854" cy="3658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Business Manager</a:t>
              </a:r>
              <a:endParaRPr lang="en-US" sz="1200" dirty="0"/>
            </a:p>
          </p:txBody>
        </p:sp>
        <p:sp>
          <p:nvSpPr>
            <p:cNvPr id="22" name="Rectangle 21">
              <a:extLst>
                <a:ext uri="{FF2B5EF4-FFF2-40B4-BE49-F238E27FC236}">
                  <a16:creationId xmlns:a16="http://schemas.microsoft.com/office/drawing/2014/main" id="{C0D0AFC7-66E4-4C7B-8A01-B87B19631E44}"/>
                </a:ext>
              </a:extLst>
            </p:cNvPr>
            <p:cNvSpPr/>
            <p:nvPr/>
          </p:nvSpPr>
          <p:spPr>
            <a:xfrm>
              <a:off x="2992167" y="2469968"/>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Constructor</a:t>
              </a:r>
            </a:p>
          </p:txBody>
        </p:sp>
        <p:sp>
          <p:nvSpPr>
            <p:cNvPr id="23" name="Rectangle 22">
              <a:extLst>
                <a:ext uri="{FF2B5EF4-FFF2-40B4-BE49-F238E27FC236}">
                  <a16:creationId xmlns:a16="http://schemas.microsoft.com/office/drawing/2014/main" id="{1BE9F080-A6E1-44B4-93A3-463CA2E665C2}"/>
                </a:ext>
              </a:extLst>
            </p:cNvPr>
            <p:cNvSpPr/>
            <p:nvPr/>
          </p:nvSpPr>
          <p:spPr>
            <a:xfrm>
              <a:off x="1616198" y="1976673"/>
              <a:ext cx="1119815"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iBusiness</a:t>
              </a:r>
            </a:p>
          </p:txBody>
        </p:sp>
        <p:cxnSp>
          <p:nvCxnSpPr>
            <p:cNvPr id="24" name="Straight Arrow Connector 23">
              <a:extLst>
                <a:ext uri="{FF2B5EF4-FFF2-40B4-BE49-F238E27FC236}">
                  <a16:creationId xmlns:a16="http://schemas.microsoft.com/office/drawing/2014/main" id="{A67FCE45-8A55-4393-B6C7-288BFC535B30}"/>
                </a:ext>
              </a:extLst>
            </p:cNvPr>
            <p:cNvCxnSpPr>
              <a:cxnSpLocks/>
              <a:stCxn id="23" idx="3"/>
              <a:endCxn id="21" idx="1"/>
            </p:cNvCxnSpPr>
            <p:nvPr/>
          </p:nvCxnSpPr>
          <p:spPr>
            <a:xfrm flipV="1">
              <a:off x="2736013" y="2089950"/>
              <a:ext cx="246818" cy="1023"/>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93D95A5D-E795-4033-A1BB-2F980A570FFF}"/>
                </a:ext>
              </a:extLst>
            </p:cNvPr>
            <p:cNvSpPr/>
            <p:nvPr/>
          </p:nvSpPr>
          <p:spPr>
            <a:xfrm>
              <a:off x="4441252" y="1977816"/>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Business</a:t>
              </a:r>
              <a:r>
                <a:rPr lang="en-US" sz="900" dirty="0"/>
                <a:t> Method 1</a:t>
              </a:r>
            </a:p>
          </p:txBody>
        </p:sp>
        <p:sp>
          <p:nvSpPr>
            <p:cNvPr id="26" name="Rectangle 25">
              <a:extLst>
                <a:ext uri="{FF2B5EF4-FFF2-40B4-BE49-F238E27FC236}">
                  <a16:creationId xmlns:a16="http://schemas.microsoft.com/office/drawing/2014/main" id="{6D4923B8-7B08-45B0-9BDD-8129800745AD}"/>
                </a:ext>
              </a:extLst>
            </p:cNvPr>
            <p:cNvSpPr/>
            <p:nvPr/>
          </p:nvSpPr>
          <p:spPr>
            <a:xfrm>
              <a:off x="4438541" y="2248313"/>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Business Method 1</a:t>
              </a:r>
            </a:p>
          </p:txBody>
        </p:sp>
        <p:sp>
          <p:nvSpPr>
            <p:cNvPr id="27" name="Rectangle 26">
              <a:extLst>
                <a:ext uri="{FF2B5EF4-FFF2-40B4-BE49-F238E27FC236}">
                  <a16:creationId xmlns:a16="http://schemas.microsoft.com/office/drawing/2014/main" id="{00774627-8DC6-41A8-8CA2-E0A110A7A43B}"/>
                </a:ext>
              </a:extLst>
            </p:cNvPr>
            <p:cNvSpPr/>
            <p:nvPr/>
          </p:nvSpPr>
          <p:spPr>
            <a:xfrm>
              <a:off x="4438541" y="2517344"/>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Business Method 1</a:t>
              </a:r>
            </a:p>
          </p:txBody>
        </p:sp>
        <p:cxnSp>
          <p:nvCxnSpPr>
            <p:cNvPr id="28" name="Straight Arrow Connector 27">
              <a:extLst>
                <a:ext uri="{FF2B5EF4-FFF2-40B4-BE49-F238E27FC236}">
                  <a16:creationId xmlns:a16="http://schemas.microsoft.com/office/drawing/2014/main" id="{D094F32A-A4B2-4332-BB2C-2AE9BF0E3449}"/>
                </a:ext>
              </a:extLst>
            </p:cNvPr>
            <p:cNvCxnSpPr>
              <a:stCxn id="21" idx="3"/>
              <a:endCxn id="25" idx="1"/>
            </p:cNvCxnSpPr>
            <p:nvPr/>
          </p:nvCxnSpPr>
          <p:spPr>
            <a:xfrm>
              <a:off x="4137685" y="2089950"/>
              <a:ext cx="303567" cy="2166"/>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9" name="Connector: Elbow 57">
              <a:extLst>
                <a:ext uri="{FF2B5EF4-FFF2-40B4-BE49-F238E27FC236}">
                  <a16:creationId xmlns:a16="http://schemas.microsoft.com/office/drawing/2014/main" id="{349F39E4-64A0-4CDD-A269-C525C4C71BB8}"/>
                </a:ext>
              </a:extLst>
            </p:cNvPr>
            <p:cNvCxnSpPr>
              <a:stCxn id="21" idx="3"/>
              <a:endCxn id="26" idx="1"/>
            </p:cNvCxnSpPr>
            <p:nvPr/>
          </p:nvCxnSpPr>
          <p:spPr>
            <a:xfrm>
              <a:off x="4137685" y="2089950"/>
              <a:ext cx="300856" cy="272663"/>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30" name="Connector: Elbow 58">
              <a:extLst>
                <a:ext uri="{FF2B5EF4-FFF2-40B4-BE49-F238E27FC236}">
                  <a16:creationId xmlns:a16="http://schemas.microsoft.com/office/drawing/2014/main" id="{7E8D7190-8902-46B4-AAF0-84E87459BFB7}"/>
                </a:ext>
              </a:extLst>
            </p:cNvPr>
            <p:cNvCxnSpPr>
              <a:stCxn id="21" idx="3"/>
              <a:endCxn id="27" idx="1"/>
            </p:cNvCxnSpPr>
            <p:nvPr/>
          </p:nvCxnSpPr>
          <p:spPr>
            <a:xfrm>
              <a:off x="4137685" y="2089950"/>
              <a:ext cx="300856" cy="541694"/>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grpSp>
      <p:grpSp>
        <p:nvGrpSpPr>
          <p:cNvPr id="31" name="Group 30">
            <a:extLst>
              <a:ext uri="{FF2B5EF4-FFF2-40B4-BE49-F238E27FC236}">
                <a16:creationId xmlns:a16="http://schemas.microsoft.com/office/drawing/2014/main" id="{2E6B7004-840D-4440-B1F4-457B19E2A838}"/>
              </a:ext>
            </a:extLst>
          </p:cNvPr>
          <p:cNvGrpSpPr/>
          <p:nvPr/>
        </p:nvGrpSpPr>
        <p:grpSpPr>
          <a:xfrm>
            <a:off x="3048671" y="3482642"/>
            <a:ext cx="4114800" cy="1143000"/>
            <a:chOff x="1524620" y="1682964"/>
            <a:chExt cx="4114800" cy="1143000"/>
          </a:xfrm>
        </p:grpSpPr>
        <p:sp>
          <p:nvSpPr>
            <p:cNvPr id="32" name="Rectangle 31">
              <a:extLst>
                <a:ext uri="{FF2B5EF4-FFF2-40B4-BE49-F238E27FC236}">
                  <a16:creationId xmlns:a16="http://schemas.microsoft.com/office/drawing/2014/main" id="{B348147F-B580-45CC-A75E-754350255703}"/>
                </a:ext>
              </a:extLst>
            </p:cNvPr>
            <p:cNvSpPr/>
            <p:nvPr/>
          </p:nvSpPr>
          <p:spPr>
            <a:xfrm>
              <a:off x="1524620" y="1682964"/>
              <a:ext cx="4114800" cy="1143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200" dirty="0"/>
                <a:t>Data Access</a:t>
              </a:r>
            </a:p>
          </p:txBody>
        </p:sp>
        <p:sp>
          <p:nvSpPr>
            <p:cNvPr id="33" name="Rectangle 32">
              <a:extLst>
                <a:ext uri="{FF2B5EF4-FFF2-40B4-BE49-F238E27FC236}">
                  <a16:creationId xmlns:a16="http://schemas.microsoft.com/office/drawing/2014/main" id="{57A16A46-786B-4D49-9D49-F4D575F799FF}"/>
                </a:ext>
              </a:extLst>
            </p:cNvPr>
            <p:cNvSpPr/>
            <p:nvPr/>
          </p:nvSpPr>
          <p:spPr>
            <a:xfrm>
              <a:off x="2982831" y="1976673"/>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Data</a:t>
              </a:r>
            </a:p>
          </p:txBody>
        </p:sp>
        <p:sp>
          <p:nvSpPr>
            <p:cNvPr id="34" name="Rectangle 33">
              <a:extLst>
                <a:ext uri="{FF2B5EF4-FFF2-40B4-BE49-F238E27FC236}">
                  <a16:creationId xmlns:a16="http://schemas.microsoft.com/office/drawing/2014/main" id="{7875C257-5363-47BF-B7D0-467D2FE00908}"/>
                </a:ext>
              </a:extLst>
            </p:cNvPr>
            <p:cNvSpPr/>
            <p:nvPr/>
          </p:nvSpPr>
          <p:spPr>
            <a:xfrm>
              <a:off x="2982831" y="2249031"/>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Constructor</a:t>
              </a:r>
            </a:p>
          </p:txBody>
        </p:sp>
        <p:sp>
          <p:nvSpPr>
            <p:cNvPr id="35" name="Rectangle 34">
              <a:extLst>
                <a:ext uri="{FF2B5EF4-FFF2-40B4-BE49-F238E27FC236}">
                  <a16:creationId xmlns:a16="http://schemas.microsoft.com/office/drawing/2014/main" id="{D0213927-56F1-4B0C-A369-350C8A74B4F0}"/>
                </a:ext>
              </a:extLst>
            </p:cNvPr>
            <p:cNvSpPr/>
            <p:nvPr/>
          </p:nvSpPr>
          <p:spPr>
            <a:xfrm>
              <a:off x="1616198" y="1976673"/>
              <a:ext cx="1119815"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iData</a:t>
              </a:r>
            </a:p>
          </p:txBody>
        </p:sp>
        <p:cxnSp>
          <p:nvCxnSpPr>
            <p:cNvPr id="36" name="Straight Arrow Connector 35">
              <a:extLst>
                <a:ext uri="{FF2B5EF4-FFF2-40B4-BE49-F238E27FC236}">
                  <a16:creationId xmlns:a16="http://schemas.microsoft.com/office/drawing/2014/main" id="{0C4104F0-3EB9-4F2A-ADF4-AFF7D42A5E5A}"/>
                </a:ext>
              </a:extLst>
            </p:cNvPr>
            <p:cNvCxnSpPr>
              <a:cxnSpLocks/>
              <a:stCxn id="35" idx="3"/>
              <a:endCxn id="33" idx="1"/>
            </p:cNvCxnSpPr>
            <p:nvPr/>
          </p:nvCxnSpPr>
          <p:spPr>
            <a:xfrm>
              <a:off x="2736013" y="2090973"/>
              <a:ext cx="246818"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37" name="Rectangle 36">
              <a:extLst>
                <a:ext uri="{FF2B5EF4-FFF2-40B4-BE49-F238E27FC236}">
                  <a16:creationId xmlns:a16="http://schemas.microsoft.com/office/drawing/2014/main" id="{686466DC-4DC2-4A08-B486-DBDBBBA21E25}"/>
                </a:ext>
              </a:extLst>
            </p:cNvPr>
            <p:cNvSpPr/>
            <p:nvPr/>
          </p:nvSpPr>
          <p:spPr>
            <a:xfrm>
              <a:off x="4441252" y="1977816"/>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Data Method 1</a:t>
              </a:r>
            </a:p>
          </p:txBody>
        </p:sp>
        <p:sp>
          <p:nvSpPr>
            <p:cNvPr id="38" name="Rectangle 37">
              <a:extLst>
                <a:ext uri="{FF2B5EF4-FFF2-40B4-BE49-F238E27FC236}">
                  <a16:creationId xmlns:a16="http://schemas.microsoft.com/office/drawing/2014/main" id="{67A7E281-23CB-4776-933F-9B9F0DB2941E}"/>
                </a:ext>
              </a:extLst>
            </p:cNvPr>
            <p:cNvSpPr/>
            <p:nvPr/>
          </p:nvSpPr>
          <p:spPr>
            <a:xfrm>
              <a:off x="4438541" y="2248313"/>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Data Method 1</a:t>
              </a:r>
            </a:p>
          </p:txBody>
        </p:sp>
        <p:sp>
          <p:nvSpPr>
            <p:cNvPr id="39" name="Rectangle 38">
              <a:extLst>
                <a:ext uri="{FF2B5EF4-FFF2-40B4-BE49-F238E27FC236}">
                  <a16:creationId xmlns:a16="http://schemas.microsoft.com/office/drawing/2014/main" id="{431E52E3-28BD-4D34-9B63-D46D3D28EE4F}"/>
                </a:ext>
              </a:extLst>
            </p:cNvPr>
            <p:cNvSpPr/>
            <p:nvPr/>
          </p:nvSpPr>
          <p:spPr>
            <a:xfrm>
              <a:off x="4438541" y="2517344"/>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Data Method 1</a:t>
              </a:r>
            </a:p>
          </p:txBody>
        </p:sp>
        <p:cxnSp>
          <p:nvCxnSpPr>
            <p:cNvPr id="40" name="Straight Arrow Connector 39">
              <a:extLst>
                <a:ext uri="{FF2B5EF4-FFF2-40B4-BE49-F238E27FC236}">
                  <a16:creationId xmlns:a16="http://schemas.microsoft.com/office/drawing/2014/main" id="{C81D41A7-9470-4C2F-8EB7-A7CD8576682F}"/>
                </a:ext>
              </a:extLst>
            </p:cNvPr>
            <p:cNvCxnSpPr>
              <a:stCxn id="33" idx="3"/>
              <a:endCxn id="37" idx="1"/>
            </p:cNvCxnSpPr>
            <p:nvPr/>
          </p:nvCxnSpPr>
          <p:spPr>
            <a:xfrm>
              <a:off x="4137685" y="2090973"/>
              <a:ext cx="303567" cy="1143"/>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41" name="Connector: Elbow 77">
              <a:extLst>
                <a:ext uri="{FF2B5EF4-FFF2-40B4-BE49-F238E27FC236}">
                  <a16:creationId xmlns:a16="http://schemas.microsoft.com/office/drawing/2014/main" id="{E42A4EF2-E17F-47CF-AC9E-8EB7DB714B8D}"/>
                </a:ext>
              </a:extLst>
            </p:cNvPr>
            <p:cNvCxnSpPr>
              <a:stCxn id="33" idx="3"/>
              <a:endCxn id="38" idx="1"/>
            </p:cNvCxnSpPr>
            <p:nvPr/>
          </p:nvCxnSpPr>
          <p:spPr>
            <a:xfrm>
              <a:off x="4137685" y="2090973"/>
              <a:ext cx="300856" cy="271640"/>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42" name="Connector: Elbow 78">
              <a:extLst>
                <a:ext uri="{FF2B5EF4-FFF2-40B4-BE49-F238E27FC236}">
                  <a16:creationId xmlns:a16="http://schemas.microsoft.com/office/drawing/2014/main" id="{2D6F5A03-13DD-4329-BB23-3AD28E9FD2DD}"/>
                </a:ext>
              </a:extLst>
            </p:cNvPr>
            <p:cNvCxnSpPr>
              <a:stCxn id="33" idx="3"/>
              <a:endCxn id="39" idx="1"/>
            </p:cNvCxnSpPr>
            <p:nvPr/>
          </p:nvCxnSpPr>
          <p:spPr>
            <a:xfrm>
              <a:off x="4137685" y="2090973"/>
              <a:ext cx="300856" cy="540671"/>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grpSp>
      <p:grpSp>
        <p:nvGrpSpPr>
          <p:cNvPr id="43" name="Group 42">
            <a:extLst>
              <a:ext uri="{FF2B5EF4-FFF2-40B4-BE49-F238E27FC236}">
                <a16:creationId xmlns:a16="http://schemas.microsoft.com/office/drawing/2014/main" id="{9E0D1869-5619-4335-93F4-A06E47B9C487}"/>
              </a:ext>
            </a:extLst>
          </p:cNvPr>
          <p:cNvGrpSpPr/>
          <p:nvPr/>
        </p:nvGrpSpPr>
        <p:grpSpPr>
          <a:xfrm>
            <a:off x="3048671" y="4894120"/>
            <a:ext cx="4114800" cy="1143000"/>
            <a:chOff x="1524620" y="1682964"/>
            <a:chExt cx="4114800" cy="1143000"/>
          </a:xfrm>
        </p:grpSpPr>
        <p:sp>
          <p:nvSpPr>
            <p:cNvPr id="44" name="Rectangle 43">
              <a:extLst>
                <a:ext uri="{FF2B5EF4-FFF2-40B4-BE49-F238E27FC236}">
                  <a16:creationId xmlns:a16="http://schemas.microsoft.com/office/drawing/2014/main" id="{24C36BA9-4DA3-43A9-9C97-D764F15D4228}"/>
                </a:ext>
              </a:extLst>
            </p:cNvPr>
            <p:cNvSpPr/>
            <p:nvPr/>
          </p:nvSpPr>
          <p:spPr>
            <a:xfrm>
              <a:off x="1524620" y="1682964"/>
              <a:ext cx="4114800" cy="1143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200" dirty="0" smtClean="0"/>
                <a:t>Database Framework</a:t>
              </a:r>
              <a:endParaRPr lang="en-US" sz="1200" dirty="0"/>
            </a:p>
          </p:txBody>
        </p:sp>
        <p:sp>
          <p:nvSpPr>
            <p:cNvPr id="45" name="Rectangle 44">
              <a:extLst>
                <a:ext uri="{FF2B5EF4-FFF2-40B4-BE49-F238E27FC236}">
                  <a16:creationId xmlns:a16="http://schemas.microsoft.com/office/drawing/2014/main" id="{FEC4EEEE-977C-489A-BAB2-0CB477015FF3}"/>
                </a:ext>
              </a:extLst>
            </p:cNvPr>
            <p:cNvSpPr/>
            <p:nvPr/>
          </p:nvSpPr>
          <p:spPr>
            <a:xfrm>
              <a:off x="2982831" y="1976673"/>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Repository</a:t>
              </a:r>
            </a:p>
          </p:txBody>
        </p:sp>
        <p:sp>
          <p:nvSpPr>
            <p:cNvPr id="46" name="Rectangle 45">
              <a:extLst>
                <a:ext uri="{FF2B5EF4-FFF2-40B4-BE49-F238E27FC236}">
                  <a16:creationId xmlns:a16="http://schemas.microsoft.com/office/drawing/2014/main" id="{B631D5B1-F28C-4D35-8232-7E27D571FCB0}"/>
                </a:ext>
              </a:extLst>
            </p:cNvPr>
            <p:cNvSpPr/>
            <p:nvPr/>
          </p:nvSpPr>
          <p:spPr>
            <a:xfrm>
              <a:off x="2982831" y="2249031"/>
              <a:ext cx="1154854"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Constructor</a:t>
              </a:r>
            </a:p>
          </p:txBody>
        </p:sp>
        <p:sp>
          <p:nvSpPr>
            <p:cNvPr id="47" name="Rectangle 46">
              <a:extLst>
                <a:ext uri="{FF2B5EF4-FFF2-40B4-BE49-F238E27FC236}">
                  <a16:creationId xmlns:a16="http://schemas.microsoft.com/office/drawing/2014/main" id="{C010CFD4-D8AF-4198-BA7D-1030896C664C}"/>
                </a:ext>
              </a:extLst>
            </p:cNvPr>
            <p:cNvSpPr/>
            <p:nvPr/>
          </p:nvSpPr>
          <p:spPr>
            <a:xfrm>
              <a:off x="1616198" y="1976673"/>
              <a:ext cx="1119815"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iRepository</a:t>
              </a:r>
            </a:p>
          </p:txBody>
        </p:sp>
        <p:cxnSp>
          <p:nvCxnSpPr>
            <p:cNvPr id="48" name="Straight Arrow Connector 47">
              <a:extLst>
                <a:ext uri="{FF2B5EF4-FFF2-40B4-BE49-F238E27FC236}">
                  <a16:creationId xmlns:a16="http://schemas.microsoft.com/office/drawing/2014/main" id="{C70E2F39-6D7B-4B04-B490-475BE3F10319}"/>
                </a:ext>
              </a:extLst>
            </p:cNvPr>
            <p:cNvCxnSpPr>
              <a:cxnSpLocks/>
              <a:stCxn id="47" idx="3"/>
              <a:endCxn id="45" idx="1"/>
            </p:cNvCxnSpPr>
            <p:nvPr/>
          </p:nvCxnSpPr>
          <p:spPr>
            <a:xfrm>
              <a:off x="2736013" y="2090973"/>
              <a:ext cx="246818"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49" name="Rectangle 48">
              <a:extLst>
                <a:ext uri="{FF2B5EF4-FFF2-40B4-BE49-F238E27FC236}">
                  <a16:creationId xmlns:a16="http://schemas.microsoft.com/office/drawing/2014/main" id="{C6AC7BB2-5C1B-467A-AC04-F5C304BE69EB}"/>
                </a:ext>
              </a:extLst>
            </p:cNvPr>
            <p:cNvSpPr/>
            <p:nvPr/>
          </p:nvSpPr>
          <p:spPr>
            <a:xfrm>
              <a:off x="4407911" y="1977816"/>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Repository Method 1</a:t>
              </a:r>
            </a:p>
          </p:txBody>
        </p:sp>
        <p:sp>
          <p:nvSpPr>
            <p:cNvPr id="50" name="Rectangle 49">
              <a:extLst>
                <a:ext uri="{FF2B5EF4-FFF2-40B4-BE49-F238E27FC236}">
                  <a16:creationId xmlns:a16="http://schemas.microsoft.com/office/drawing/2014/main" id="{7CE1A553-0EF7-4C4C-A9CC-0346C615EC7F}"/>
                </a:ext>
              </a:extLst>
            </p:cNvPr>
            <p:cNvSpPr/>
            <p:nvPr/>
          </p:nvSpPr>
          <p:spPr>
            <a:xfrm>
              <a:off x="4405200" y="2248313"/>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Repository Method 1</a:t>
              </a:r>
            </a:p>
          </p:txBody>
        </p:sp>
        <p:sp>
          <p:nvSpPr>
            <p:cNvPr id="51" name="Rectangle 50">
              <a:extLst>
                <a:ext uri="{FF2B5EF4-FFF2-40B4-BE49-F238E27FC236}">
                  <a16:creationId xmlns:a16="http://schemas.microsoft.com/office/drawing/2014/main" id="{5074D9F8-31BD-47ED-B222-CDFB1B7F62E6}"/>
                </a:ext>
              </a:extLst>
            </p:cNvPr>
            <p:cNvSpPr/>
            <p:nvPr/>
          </p:nvSpPr>
          <p:spPr>
            <a:xfrm>
              <a:off x="4405200" y="2517344"/>
              <a:ext cx="1188720" cy="228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Repository Method 1</a:t>
              </a:r>
            </a:p>
          </p:txBody>
        </p:sp>
        <p:cxnSp>
          <p:nvCxnSpPr>
            <p:cNvPr id="52" name="Straight Arrow Connector 51">
              <a:extLst>
                <a:ext uri="{FF2B5EF4-FFF2-40B4-BE49-F238E27FC236}">
                  <a16:creationId xmlns:a16="http://schemas.microsoft.com/office/drawing/2014/main" id="{F1B6274B-AA2F-455C-9753-BE58BFDE56A4}"/>
                </a:ext>
              </a:extLst>
            </p:cNvPr>
            <p:cNvCxnSpPr>
              <a:stCxn id="45" idx="3"/>
              <a:endCxn id="49" idx="1"/>
            </p:cNvCxnSpPr>
            <p:nvPr/>
          </p:nvCxnSpPr>
          <p:spPr>
            <a:xfrm>
              <a:off x="4137685" y="2090973"/>
              <a:ext cx="270226" cy="1143"/>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53" name="Connector: Elbow 92">
              <a:extLst>
                <a:ext uri="{FF2B5EF4-FFF2-40B4-BE49-F238E27FC236}">
                  <a16:creationId xmlns:a16="http://schemas.microsoft.com/office/drawing/2014/main" id="{0F697525-F2BF-4F64-97A0-D533958170D8}"/>
                </a:ext>
              </a:extLst>
            </p:cNvPr>
            <p:cNvCxnSpPr>
              <a:stCxn id="45" idx="3"/>
              <a:endCxn id="50" idx="1"/>
            </p:cNvCxnSpPr>
            <p:nvPr/>
          </p:nvCxnSpPr>
          <p:spPr>
            <a:xfrm>
              <a:off x="4137685" y="2090973"/>
              <a:ext cx="267515" cy="271640"/>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54" name="Connector: Elbow 93">
              <a:extLst>
                <a:ext uri="{FF2B5EF4-FFF2-40B4-BE49-F238E27FC236}">
                  <a16:creationId xmlns:a16="http://schemas.microsoft.com/office/drawing/2014/main" id="{7CFE3C48-660C-4A06-A6DF-0490BA2A5064}"/>
                </a:ext>
              </a:extLst>
            </p:cNvPr>
            <p:cNvCxnSpPr>
              <a:stCxn id="45" idx="3"/>
              <a:endCxn id="51" idx="1"/>
            </p:cNvCxnSpPr>
            <p:nvPr/>
          </p:nvCxnSpPr>
          <p:spPr>
            <a:xfrm>
              <a:off x="4137685" y="2090973"/>
              <a:ext cx="267515" cy="540671"/>
            </a:xfrm>
            <a:prstGeom prst="bentConnector3">
              <a:avLst/>
            </a:prstGeom>
            <a:ln w="12700">
              <a:tailEnd type="triangle"/>
            </a:ln>
          </p:spPr>
          <p:style>
            <a:lnRef idx="1">
              <a:schemeClr val="accent2"/>
            </a:lnRef>
            <a:fillRef idx="0">
              <a:schemeClr val="accent2"/>
            </a:fillRef>
            <a:effectRef idx="0">
              <a:schemeClr val="accent2"/>
            </a:effectRef>
            <a:fontRef idx="minor">
              <a:schemeClr val="tx1"/>
            </a:fontRef>
          </p:style>
        </p:cxnSp>
      </p:grpSp>
      <p:sp>
        <p:nvSpPr>
          <p:cNvPr id="55" name="Flowchart: Magnetic Disk 54">
            <a:extLst>
              <a:ext uri="{FF2B5EF4-FFF2-40B4-BE49-F238E27FC236}">
                <a16:creationId xmlns:a16="http://schemas.microsoft.com/office/drawing/2014/main" id="{971582F9-3422-46C4-B6FE-8CE1552D9DE5}"/>
              </a:ext>
            </a:extLst>
          </p:cNvPr>
          <p:cNvSpPr/>
          <p:nvPr/>
        </p:nvSpPr>
        <p:spPr>
          <a:xfrm>
            <a:off x="5618158" y="6150277"/>
            <a:ext cx="1243809" cy="704491"/>
          </a:xfrm>
          <a:prstGeom prst="flowChartMagneticDisk">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cxnSp>
        <p:nvCxnSpPr>
          <p:cNvPr id="56" name="Connector: Elbow 99">
            <a:extLst>
              <a:ext uri="{FF2B5EF4-FFF2-40B4-BE49-F238E27FC236}">
                <a16:creationId xmlns:a16="http://schemas.microsoft.com/office/drawing/2014/main" id="{E09FA6C5-0B8F-4899-B3D2-273AE0E662F5}"/>
              </a:ext>
            </a:extLst>
          </p:cNvPr>
          <p:cNvCxnSpPr>
            <a:cxnSpLocks/>
          </p:cNvCxnSpPr>
          <p:nvPr/>
        </p:nvCxnSpPr>
        <p:spPr>
          <a:xfrm flipH="1">
            <a:off x="6869142" y="5030115"/>
            <a:ext cx="115902" cy="1561419"/>
          </a:xfrm>
          <a:prstGeom prst="bentConnector3">
            <a:avLst>
              <a:gd name="adj1" fmla="val -37005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7" name="Connector: Elbow 117">
            <a:extLst>
              <a:ext uri="{FF2B5EF4-FFF2-40B4-BE49-F238E27FC236}">
                <a16:creationId xmlns:a16="http://schemas.microsoft.com/office/drawing/2014/main" id="{8CF91913-612D-421F-BB65-AA02A75D69F6}"/>
              </a:ext>
            </a:extLst>
          </p:cNvPr>
          <p:cNvCxnSpPr>
            <a:cxnSpLocks/>
            <a:stCxn id="37" idx="3"/>
            <a:endCxn id="49" idx="3"/>
          </p:cNvCxnSpPr>
          <p:nvPr/>
        </p:nvCxnSpPr>
        <p:spPr>
          <a:xfrm>
            <a:off x="7120157" y="3891794"/>
            <a:ext cx="525" cy="1411478"/>
          </a:xfrm>
          <a:prstGeom prst="bentConnector3">
            <a:avLst>
              <a:gd name="adj1" fmla="val 43642857"/>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8" name="Connector: Elbow 128">
            <a:extLst>
              <a:ext uri="{FF2B5EF4-FFF2-40B4-BE49-F238E27FC236}">
                <a16:creationId xmlns:a16="http://schemas.microsoft.com/office/drawing/2014/main" id="{19BEBEB9-B850-40B7-9DE3-0FDCC4D55A01}"/>
              </a:ext>
            </a:extLst>
          </p:cNvPr>
          <p:cNvCxnSpPr>
            <a:cxnSpLocks/>
            <a:stCxn id="25" idx="3"/>
            <a:endCxn id="37" idx="3"/>
          </p:cNvCxnSpPr>
          <p:nvPr/>
        </p:nvCxnSpPr>
        <p:spPr>
          <a:xfrm flipH="1">
            <a:off x="7120157" y="2508835"/>
            <a:ext cx="1592" cy="1382959"/>
          </a:xfrm>
          <a:prstGeom prst="bentConnector3">
            <a:avLst>
              <a:gd name="adj1" fmla="val -14359296"/>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9" name="Connector: Elbow 129">
            <a:extLst>
              <a:ext uri="{FF2B5EF4-FFF2-40B4-BE49-F238E27FC236}">
                <a16:creationId xmlns:a16="http://schemas.microsoft.com/office/drawing/2014/main" id="{F1DF9404-F7D2-4DF5-B02F-4605AA97B44E}"/>
              </a:ext>
            </a:extLst>
          </p:cNvPr>
          <p:cNvCxnSpPr>
            <a:cxnSpLocks/>
            <a:stCxn id="15" idx="3"/>
            <a:endCxn id="25" idx="3"/>
          </p:cNvCxnSpPr>
          <p:nvPr/>
        </p:nvCxnSpPr>
        <p:spPr>
          <a:xfrm flipH="1">
            <a:off x="7121749" y="973582"/>
            <a:ext cx="2708" cy="1535253"/>
          </a:xfrm>
          <a:prstGeom prst="bentConnector3">
            <a:avLst>
              <a:gd name="adj1" fmla="val -8441654"/>
            </a:avLst>
          </a:prstGeom>
          <a:ln w="28575">
            <a:tailEnd type="triangle"/>
          </a:ln>
        </p:spPr>
        <p:style>
          <a:lnRef idx="1">
            <a:schemeClr val="accent2"/>
          </a:lnRef>
          <a:fillRef idx="0">
            <a:schemeClr val="accent2"/>
          </a:fillRef>
          <a:effectRef idx="0">
            <a:schemeClr val="accent2"/>
          </a:effectRef>
          <a:fontRef idx="minor">
            <a:schemeClr val="tx1"/>
          </a:fontRef>
        </p:style>
      </p:cxnSp>
      <p:grpSp>
        <p:nvGrpSpPr>
          <p:cNvPr id="60" name="Group 59">
            <a:extLst>
              <a:ext uri="{FF2B5EF4-FFF2-40B4-BE49-F238E27FC236}">
                <a16:creationId xmlns:a16="http://schemas.microsoft.com/office/drawing/2014/main" id="{1B456F30-E5FB-42F4-9937-D562B34E9A66}"/>
              </a:ext>
            </a:extLst>
          </p:cNvPr>
          <p:cNvGrpSpPr/>
          <p:nvPr/>
        </p:nvGrpSpPr>
        <p:grpSpPr>
          <a:xfrm>
            <a:off x="7922224" y="5271300"/>
            <a:ext cx="4114800" cy="1143000"/>
            <a:chOff x="1524620" y="1682964"/>
            <a:chExt cx="4114800" cy="1143000"/>
          </a:xfrm>
        </p:grpSpPr>
        <p:sp>
          <p:nvSpPr>
            <p:cNvPr id="61" name="Rectangle 60">
              <a:extLst>
                <a:ext uri="{FF2B5EF4-FFF2-40B4-BE49-F238E27FC236}">
                  <a16:creationId xmlns:a16="http://schemas.microsoft.com/office/drawing/2014/main" id="{9DB9AE89-16F1-4852-82F8-EB290A39E89C}"/>
                </a:ext>
              </a:extLst>
            </p:cNvPr>
            <p:cNvSpPr/>
            <p:nvPr/>
          </p:nvSpPr>
          <p:spPr>
            <a:xfrm>
              <a:off x="1524620" y="1682964"/>
              <a:ext cx="4114800" cy="1143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200" dirty="0"/>
                <a:t>External Services/ Third Party Integration </a:t>
              </a:r>
            </a:p>
          </p:txBody>
        </p:sp>
        <p:sp>
          <p:nvSpPr>
            <p:cNvPr id="62" name="Rectangle 61">
              <a:extLst>
                <a:ext uri="{FF2B5EF4-FFF2-40B4-BE49-F238E27FC236}">
                  <a16:creationId xmlns:a16="http://schemas.microsoft.com/office/drawing/2014/main" id="{4E289FFF-FF6E-43B9-9A77-43815527CE31}"/>
                </a:ext>
              </a:extLst>
            </p:cNvPr>
            <p:cNvSpPr/>
            <p:nvPr/>
          </p:nvSpPr>
          <p:spPr>
            <a:xfrm>
              <a:off x="2982831" y="1976673"/>
              <a:ext cx="1154854"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Services</a:t>
              </a:r>
            </a:p>
          </p:txBody>
        </p:sp>
        <p:sp>
          <p:nvSpPr>
            <p:cNvPr id="63" name="Rectangle 62">
              <a:extLst>
                <a:ext uri="{FF2B5EF4-FFF2-40B4-BE49-F238E27FC236}">
                  <a16:creationId xmlns:a16="http://schemas.microsoft.com/office/drawing/2014/main" id="{0FC27644-775D-438A-A322-ACA141E5E7F1}"/>
                </a:ext>
              </a:extLst>
            </p:cNvPr>
            <p:cNvSpPr/>
            <p:nvPr/>
          </p:nvSpPr>
          <p:spPr>
            <a:xfrm>
              <a:off x="2982831" y="2249031"/>
              <a:ext cx="1154854"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Constructor</a:t>
              </a:r>
            </a:p>
          </p:txBody>
        </p:sp>
        <p:sp>
          <p:nvSpPr>
            <p:cNvPr id="64" name="Rectangle 63">
              <a:extLst>
                <a:ext uri="{FF2B5EF4-FFF2-40B4-BE49-F238E27FC236}">
                  <a16:creationId xmlns:a16="http://schemas.microsoft.com/office/drawing/2014/main" id="{EDAFCCEE-AD20-49ED-AB42-4534A992FEE0}"/>
                </a:ext>
              </a:extLst>
            </p:cNvPr>
            <p:cNvSpPr/>
            <p:nvPr/>
          </p:nvSpPr>
          <p:spPr>
            <a:xfrm>
              <a:off x="1616198" y="1976673"/>
              <a:ext cx="1119815"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iServices</a:t>
              </a:r>
            </a:p>
          </p:txBody>
        </p:sp>
        <p:cxnSp>
          <p:nvCxnSpPr>
            <p:cNvPr id="65" name="Straight Arrow Connector 64">
              <a:extLst>
                <a:ext uri="{FF2B5EF4-FFF2-40B4-BE49-F238E27FC236}">
                  <a16:creationId xmlns:a16="http://schemas.microsoft.com/office/drawing/2014/main" id="{8F9041BC-ADB2-4DBE-B668-6B2903ACBDDE}"/>
                </a:ext>
              </a:extLst>
            </p:cNvPr>
            <p:cNvCxnSpPr>
              <a:cxnSpLocks/>
              <a:stCxn id="64" idx="3"/>
              <a:endCxn id="62" idx="1"/>
            </p:cNvCxnSpPr>
            <p:nvPr/>
          </p:nvCxnSpPr>
          <p:spPr>
            <a:xfrm>
              <a:off x="2736013" y="2090973"/>
              <a:ext cx="24681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6" name="Rectangle 65">
              <a:extLst>
                <a:ext uri="{FF2B5EF4-FFF2-40B4-BE49-F238E27FC236}">
                  <a16:creationId xmlns:a16="http://schemas.microsoft.com/office/drawing/2014/main" id="{BCFB83D8-3BC6-4C73-B657-3069588F932E}"/>
                </a:ext>
              </a:extLst>
            </p:cNvPr>
            <p:cNvSpPr/>
            <p:nvPr/>
          </p:nvSpPr>
          <p:spPr>
            <a:xfrm>
              <a:off x="4441252" y="1977816"/>
              <a:ext cx="1154854"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Service Method 1</a:t>
              </a:r>
            </a:p>
          </p:txBody>
        </p:sp>
        <p:sp>
          <p:nvSpPr>
            <p:cNvPr id="67" name="Rectangle 66">
              <a:extLst>
                <a:ext uri="{FF2B5EF4-FFF2-40B4-BE49-F238E27FC236}">
                  <a16:creationId xmlns:a16="http://schemas.microsoft.com/office/drawing/2014/main" id="{2C9161BC-921A-4CEC-BA03-96605588F80C}"/>
                </a:ext>
              </a:extLst>
            </p:cNvPr>
            <p:cNvSpPr/>
            <p:nvPr/>
          </p:nvSpPr>
          <p:spPr>
            <a:xfrm>
              <a:off x="4438541" y="2248313"/>
              <a:ext cx="1154854"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Service Method 1</a:t>
              </a:r>
            </a:p>
          </p:txBody>
        </p:sp>
        <p:sp>
          <p:nvSpPr>
            <p:cNvPr id="68" name="Rectangle 67">
              <a:extLst>
                <a:ext uri="{FF2B5EF4-FFF2-40B4-BE49-F238E27FC236}">
                  <a16:creationId xmlns:a16="http://schemas.microsoft.com/office/drawing/2014/main" id="{17085441-82F2-4CC4-A332-5809613BA8D6}"/>
                </a:ext>
              </a:extLst>
            </p:cNvPr>
            <p:cNvSpPr/>
            <p:nvPr/>
          </p:nvSpPr>
          <p:spPr>
            <a:xfrm>
              <a:off x="4438541" y="2517344"/>
              <a:ext cx="1154854" cy="228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Service Method 1</a:t>
              </a:r>
            </a:p>
          </p:txBody>
        </p:sp>
        <p:cxnSp>
          <p:nvCxnSpPr>
            <p:cNvPr id="69" name="Straight Arrow Connector 68">
              <a:extLst>
                <a:ext uri="{FF2B5EF4-FFF2-40B4-BE49-F238E27FC236}">
                  <a16:creationId xmlns:a16="http://schemas.microsoft.com/office/drawing/2014/main" id="{5432BC4F-04DE-400B-B592-0D4086366777}"/>
                </a:ext>
              </a:extLst>
            </p:cNvPr>
            <p:cNvCxnSpPr>
              <a:stCxn id="62" idx="3"/>
              <a:endCxn id="66" idx="1"/>
            </p:cNvCxnSpPr>
            <p:nvPr/>
          </p:nvCxnSpPr>
          <p:spPr>
            <a:xfrm>
              <a:off x="4137685" y="2090973"/>
              <a:ext cx="303567" cy="11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 name="Connector: Elbow 168">
              <a:extLst>
                <a:ext uri="{FF2B5EF4-FFF2-40B4-BE49-F238E27FC236}">
                  <a16:creationId xmlns:a16="http://schemas.microsoft.com/office/drawing/2014/main" id="{CBA88E22-6400-494E-BC4E-1900CC37CE91}"/>
                </a:ext>
              </a:extLst>
            </p:cNvPr>
            <p:cNvCxnSpPr>
              <a:stCxn id="62" idx="3"/>
              <a:endCxn id="67" idx="1"/>
            </p:cNvCxnSpPr>
            <p:nvPr/>
          </p:nvCxnSpPr>
          <p:spPr>
            <a:xfrm>
              <a:off x="4137685" y="2090973"/>
              <a:ext cx="300856" cy="27164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1" name="Connector: Elbow 169">
              <a:extLst>
                <a:ext uri="{FF2B5EF4-FFF2-40B4-BE49-F238E27FC236}">
                  <a16:creationId xmlns:a16="http://schemas.microsoft.com/office/drawing/2014/main" id="{F4C89D1D-AC96-4C43-ABB0-5108B3584544}"/>
                </a:ext>
              </a:extLst>
            </p:cNvPr>
            <p:cNvCxnSpPr>
              <a:stCxn id="62" idx="3"/>
              <a:endCxn id="68" idx="1"/>
            </p:cNvCxnSpPr>
            <p:nvPr/>
          </p:nvCxnSpPr>
          <p:spPr>
            <a:xfrm>
              <a:off x="4137685" y="2090973"/>
              <a:ext cx="300856" cy="540671"/>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72" name="Straight Arrow Connector 71">
            <a:extLst>
              <a:ext uri="{FF2B5EF4-FFF2-40B4-BE49-F238E27FC236}">
                <a16:creationId xmlns:a16="http://schemas.microsoft.com/office/drawing/2014/main" id="{76DE2135-AA4A-4D5A-9A6E-9A2F76641E30}"/>
              </a:ext>
            </a:extLst>
          </p:cNvPr>
          <p:cNvCxnSpPr>
            <a:stCxn id="20" idx="3"/>
            <a:endCxn id="61" idx="1"/>
          </p:cNvCxnSpPr>
          <p:nvPr/>
        </p:nvCxnSpPr>
        <p:spPr>
          <a:xfrm>
            <a:off x="7165063" y="2671183"/>
            <a:ext cx="757161" cy="3171617"/>
          </a:xfrm>
          <a:prstGeom prst="straightConnector1">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73" name="Connector: Elbow 183">
            <a:extLst>
              <a:ext uri="{FF2B5EF4-FFF2-40B4-BE49-F238E27FC236}">
                <a16:creationId xmlns:a16="http://schemas.microsoft.com/office/drawing/2014/main" id="{CE7959BB-8F7F-452F-94F1-13F38D250B4B}"/>
              </a:ext>
            </a:extLst>
          </p:cNvPr>
          <p:cNvCxnSpPr>
            <a:cxnSpLocks/>
            <a:stCxn id="10" idx="1"/>
            <a:endCxn id="4" idx="3"/>
          </p:cNvCxnSpPr>
          <p:nvPr/>
        </p:nvCxnSpPr>
        <p:spPr>
          <a:xfrm rot="10800000" flipV="1">
            <a:off x="2243693" y="977453"/>
            <a:ext cx="804978" cy="2466137"/>
          </a:xfrm>
          <a:prstGeom prst="bentConnector3">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74" name="Connector: Elbow 185">
            <a:extLst>
              <a:ext uri="{FF2B5EF4-FFF2-40B4-BE49-F238E27FC236}">
                <a16:creationId xmlns:a16="http://schemas.microsoft.com/office/drawing/2014/main" id="{1B45413C-EECD-407A-8165-285BB1A81EF5}"/>
              </a:ext>
            </a:extLst>
          </p:cNvPr>
          <p:cNvCxnSpPr>
            <a:stCxn id="20" idx="1"/>
            <a:endCxn id="4" idx="3"/>
          </p:cNvCxnSpPr>
          <p:nvPr/>
        </p:nvCxnSpPr>
        <p:spPr>
          <a:xfrm rot="10800000" flipV="1">
            <a:off x="2243693" y="2671183"/>
            <a:ext cx="806570" cy="772408"/>
          </a:xfrm>
          <a:prstGeom prst="bentConnector3">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75" name="Connector: Elbow 187">
            <a:extLst>
              <a:ext uri="{FF2B5EF4-FFF2-40B4-BE49-F238E27FC236}">
                <a16:creationId xmlns:a16="http://schemas.microsoft.com/office/drawing/2014/main" id="{F818C35C-9B7C-4E7C-88BA-1605011B2257}"/>
              </a:ext>
            </a:extLst>
          </p:cNvPr>
          <p:cNvCxnSpPr>
            <a:stCxn id="32" idx="1"/>
            <a:endCxn id="4" idx="3"/>
          </p:cNvCxnSpPr>
          <p:nvPr/>
        </p:nvCxnSpPr>
        <p:spPr>
          <a:xfrm rot="10800000">
            <a:off x="2243693" y="3443592"/>
            <a:ext cx="804978" cy="610551"/>
          </a:xfrm>
          <a:prstGeom prst="bentConnector3">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76" name="Connector: Elbow 189">
            <a:extLst>
              <a:ext uri="{FF2B5EF4-FFF2-40B4-BE49-F238E27FC236}">
                <a16:creationId xmlns:a16="http://schemas.microsoft.com/office/drawing/2014/main" id="{3D84E0BE-8FBB-4C72-9CA4-0256B3093EEA}"/>
              </a:ext>
            </a:extLst>
          </p:cNvPr>
          <p:cNvCxnSpPr>
            <a:stCxn id="44" idx="1"/>
            <a:endCxn id="4" idx="3"/>
          </p:cNvCxnSpPr>
          <p:nvPr/>
        </p:nvCxnSpPr>
        <p:spPr>
          <a:xfrm rot="10800000">
            <a:off x="2243693" y="3443592"/>
            <a:ext cx="804978" cy="2022029"/>
          </a:xfrm>
          <a:prstGeom prst="bentConnector3">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77" name="Rectangle 76"/>
          <p:cNvSpPr/>
          <p:nvPr/>
        </p:nvSpPr>
        <p:spPr>
          <a:xfrm>
            <a:off x="31483" y="2297484"/>
            <a:ext cx="1150251" cy="369332"/>
          </a:xfrm>
          <a:prstGeom prst="rect">
            <a:avLst/>
          </a:prstGeom>
        </p:spPr>
        <p:txBody>
          <a:bodyPr wrap="none">
            <a:spAutoFit/>
          </a:bodyPr>
          <a:lstStyle/>
          <a:p>
            <a:pPr algn="ctr"/>
            <a:r>
              <a:rPr lang="en-US" dirty="0" smtClean="0"/>
              <a:t>BACK</a:t>
            </a:r>
            <a:r>
              <a:rPr lang="en-US" u="sng" dirty="0" smtClean="0"/>
              <a:t> </a:t>
            </a:r>
            <a:r>
              <a:rPr lang="en-US" dirty="0" smtClean="0"/>
              <a:t>END</a:t>
            </a:r>
            <a:endParaRPr lang="en-US" dirty="0"/>
          </a:p>
        </p:txBody>
      </p:sp>
      <p:sp>
        <p:nvSpPr>
          <p:cNvPr id="78" name="Rectangle 77"/>
          <p:cNvSpPr/>
          <p:nvPr/>
        </p:nvSpPr>
        <p:spPr>
          <a:xfrm>
            <a:off x="8928057" y="3428086"/>
            <a:ext cx="1292341" cy="369332"/>
          </a:xfrm>
          <a:prstGeom prst="rect">
            <a:avLst/>
          </a:prstGeom>
        </p:spPr>
        <p:txBody>
          <a:bodyPr wrap="none">
            <a:spAutoFit/>
          </a:bodyPr>
          <a:lstStyle/>
          <a:p>
            <a:pPr algn="ctr"/>
            <a:r>
              <a:rPr lang="en-US" dirty="0" smtClean="0"/>
              <a:t>FRONT</a:t>
            </a:r>
            <a:r>
              <a:rPr lang="en-US" u="sng" dirty="0" smtClean="0"/>
              <a:t> </a:t>
            </a:r>
            <a:r>
              <a:rPr lang="en-US" dirty="0" smtClean="0"/>
              <a:t>END</a:t>
            </a:r>
            <a:endParaRPr lang="en-US" dirty="0"/>
          </a:p>
        </p:txBody>
      </p:sp>
      <p:pic>
        <p:nvPicPr>
          <p:cNvPr id="79" name="Picture 2" descr="Internet, web, website, site icon - Download on Iconf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6538" y="-9389"/>
            <a:ext cx="1585322" cy="1585322"/>
          </a:xfrm>
          <a:prstGeom prst="rect">
            <a:avLst/>
          </a:prstGeom>
          <a:noFill/>
          <a:extLst>
            <a:ext uri="{909E8E84-426E-40DD-AFC4-6F175D3DCCD1}">
              <a14:hiddenFill xmlns:a14="http://schemas.microsoft.com/office/drawing/2010/main">
                <a:solidFill>
                  <a:srgbClr val="FFFFFF"/>
                </a:solidFill>
              </a14:hiddenFill>
            </a:ext>
          </a:extLst>
        </p:spPr>
      </p:pic>
      <p:sp>
        <p:nvSpPr>
          <p:cNvPr id="80" name="Right Arrow 79"/>
          <p:cNvSpPr/>
          <p:nvPr/>
        </p:nvSpPr>
        <p:spPr>
          <a:xfrm>
            <a:off x="7163470" y="499238"/>
            <a:ext cx="1522311" cy="360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EDA8A447-F90D-440A-8D84-15A0D71A4ABE}"/>
              </a:ext>
            </a:extLst>
          </p:cNvPr>
          <p:cNvPicPr>
            <a:picLocks noChangeAspect="1"/>
          </p:cNvPicPr>
          <p:nvPr/>
        </p:nvPicPr>
        <p:blipFill>
          <a:blip r:embed="rId3"/>
          <a:stretch>
            <a:fillRect/>
          </a:stretch>
        </p:blipFill>
        <p:spPr>
          <a:xfrm>
            <a:off x="8906907" y="326368"/>
            <a:ext cx="1050955" cy="882615"/>
          </a:xfrm>
          <a:prstGeom prst="rect">
            <a:avLst/>
          </a:prstGeom>
        </p:spPr>
      </p:pic>
      <p:pic>
        <p:nvPicPr>
          <p:cNvPr id="82" name="Picture 2" descr="Internet, web, website, site icon - Download on Iconf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440" y="1874155"/>
            <a:ext cx="1585322" cy="158532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Demystifying ASP.NET Core Blazor — Core Concepts and Its future | by Sri  Gunnala | Level Up Co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2377" y="2193817"/>
            <a:ext cx="971448" cy="906685"/>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9355291" y="1466384"/>
            <a:ext cx="377026" cy="369332"/>
          </a:xfrm>
          <a:prstGeom prst="rect">
            <a:avLst/>
          </a:prstGeom>
        </p:spPr>
        <p:txBody>
          <a:bodyPr wrap="none">
            <a:spAutoFit/>
          </a:bodyPr>
          <a:lstStyle/>
          <a:p>
            <a:r>
              <a:rPr lang="en-US" u="sng" dirty="0" smtClean="0">
                <a:ln w="0"/>
                <a:effectLst>
                  <a:outerShdw blurRad="38100" dist="19050" dir="2700000" algn="tl" rotWithShape="0">
                    <a:schemeClr val="dk1">
                      <a:alpha val="40000"/>
                    </a:schemeClr>
                  </a:outerShdw>
                </a:effectLst>
              </a:rPr>
              <a:t>or</a:t>
            </a:r>
            <a:endParaRPr lang="en-US" dirty="0"/>
          </a:p>
        </p:txBody>
      </p:sp>
      <p:sp>
        <p:nvSpPr>
          <p:cNvPr id="85" name="Rectangle 84">
            <a:extLst>
              <a:ext uri="{FF2B5EF4-FFF2-40B4-BE49-F238E27FC236}">
                <a16:creationId xmlns:a16="http://schemas.microsoft.com/office/drawing/2014/main" id="{5C162A0B-364D-4595-A275-420AE078319C}"/>
              </a:ext>
            </a:extLst>
          </p:cNvPr>
          <p:cNvSpPr/>
          <p:nvPr/>
        </p:nvSpPr>
        <p:spPr>
          <a:xfrm>
            <a:off x="3048291" y="1533647"/>
            <a:ext cx="4114800" cy="449018"/>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r>
              <a:rPr lang="en-US" sz="1200" dirty="0" smtClean="0"/>
              <a:t>Business Model </a:t>
            </a:r>
            <a:endParaRPr lang="en-US" sz="1200" dirty="0"/>
          </a:p>
        </p:txBody>
      </p:sp>
      <p:sp>
        <p:nvSpPr>
          <p:cNvPr id="86" name="Rectangle 85">
            <a:extLst>
              <a:ext uri="{FF2B5EF4-FFF2-40B4-BE49-F238E27FC236}">
                <a16:creationId xmlns:a16="http://schemas.microsoft.com/office/drawing/2014/main" id="{A268E0E3-B83C-4BEE-872B-7EDBE721E22A}"/>
              </a:ext>
            </a:extLst>
          </p:cNvPr>
          <p:cNvSpPr/>
          <p:nvPr/>
        </p:nvSpPr>
        <p:spPr>
          <a:xfrm>
            <a:off x="4483040" y="1632975"/>
            <a:ext cx="1324920" cy="2669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Equipment Model</a:t>
            </a:r>
            <a:endParaRPr lang="en-US" sz="1200" dirty="0"/>
          </a:p>
        </p:txBody>
      </p:sp>
      <p:sp>
        <p:nvSpPr>
          <p:cNvPr id="87" name="Rectangle 86">
            <a:extLst>
              <a:ext uri="{FF2B5EF4-FFF2-40B4-BE49-F238E27FC236}">
                <a16:creationId xmlns:a16="http://schemas.microsoft.com/office/drawing/2014/main" id="{A268E0E3-B83C-4BEE-872B-7EDBE721E22A}"/>
              </a:ext>
            </a:extLst>
          </p:cNvPr>
          <p:cNvSpPr/>
          <p:nvPr/>
        </p:nvSpPr>
        <p:spPr>
          <a:xfrm>
            <a:off x="5929251" y="1613706"/>
            <a:ext cx="1151892" cy="2835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Common Model</a:t>
            </a:r>
            <a:endParaRPr lang="en-US" sz="1200" dirty="0"/>
          </a:p>
        </p:txBody>
      </p:sp>
      <p:cxnSp>
        <p:nvCxnSpPr>
          <p:cNvPr id="88" name="Connector: Elbow 187">
            <a:extLst>
              <a:ext uri="{FF2B5EF4-FFF2-40B4-BE49-F238E27FC236}">
                <a16:creationId xmlns:a16="http://schemas.microsoft.com/office/drawing/2014/main" id="{F818C35C-9B7C-4E7C-88BA-1605011B2257}"/>
              </a:ext>
            </a:extLst>
          </p:cNvPr>
          <p:cNvCxnSpPr/>
          <p:nvPr/>
        </p:nvCxnSpPr>
        <p:spPr>
          <a:xfrm rot="10800000">
            <a:off x="2622443" y="1747596"/>
            <a:ext cx="445378" cy="789"/>
          </a:xfrm>
          <a:prstGeom prst="bentConnector3">
            <a:avLst>
              <a:gd name="adj1" fmla="val 50000"/>
            </a:avLst>
          </a:prstGeom>
          <a:ln w="28575">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89" name="Title 1"/>
          <p:cNvSpPr>
            <a:spLocks noGrp="1"/>
          </p:cNvSpPr>
          <p:nvPr>
            <p:ph type="title"/>
          </p:nvPr>
        </p:nvSpPr>
        <p:spPr>
          <a:xfrm>
            <a:off x="258750" y="289919"/>
            <a:ext cx="6795693" cy="424732"/>
          </a:xfrm>
        </p:spPr>
        <p:txBody>
          <a:bodyPr/>
          <a:lstStyle/>
          <a:p>
            <a:r>
              <a:rPr lang="en-IN" dirty="0"/>
              <a:t> </a:t>
            </a:r>
            <a:r>
              <a:rPr lang="en-IN" dirty="0" smtClean="0"/>
              <a:t>Architecture</a:t>
            </a:r>
            <a:endParaRPr lang="en-US" dirty="0"/>
          </a:p>
        </p:txBody>
      </p:sp>
    </p:spTree>
    <p:extLst>
      <p:ext uri="{BB962C8B-B14F-4D97-AF65-F5344CB8AC3E}">
        <p14:creationId xmlns:p14="http://schemas.microsoft.com/office/powerpoint/2010/main" val="1912706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46044" y="405674"/>
            <a:ext cx="9925148" cy="5669771"/>
          </a:xfrm>
          <a:prstGeom prst="rect">
            <a:avLst/>
          </a:prstGeom>
        </p:spPr>
      </p:pic>
    </p:spTree>
    <p:extLst>
      <p:ext uri="{BB962C8B-B14F-4D97-AF65-F5344CB8AC3E}">
        <p14:creationId xmlns:p14="http://schemas.microsoft.com/office/powerpoint/2010/main" val="3728283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5G Connected Mobility for Automotive, Rail and UAVs | Infovista">
            <a:extLst>
              <a:ext uri="{FF2B5EF4-FFF2-40B4-BE49-F238E27FC236}">
                <a16:creationId xmlns:a16="http://schemas.microsoft.com/office/drawing/2014/main" id="{18A7A21B-5E57-456F-A875-01FBB0ACF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338"/>
            <a:ext cx="12192000" cy="6029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11B3175-F039-4959-BB3D-DFEFC86C9551}"/>
              </a:ext>
            </a:extLst>
          </p:cNvPr>
          <p:cNvSpPr/>
          <p:nvPr/>
        </p:nvSpPr>
        <p:spPr>
          <a:xfrm>
            <a:off x="0" y="412958"/>
            <a:ext cx="12192000" cy="603070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841AE052-86E0-4DD4-B31C-03CA336A410B}"/>
              </a:ext>
            </a:extLst>
          </p:cNvPr>
          <p:cNvGrpSpPr/>
          <p:nvPr/>
        </p:nvGrpSpPr>
        <p:grpSpPr>
          <a:xfrm>
            <a:off x="0" y="5658776"/>
            <a:ext cx="1000125" cy="800100"/>
            <a:chOff x="0" y="6057900"/>
            <a:chExt cx="1000125" cy="800100"/>
          </a:xfrm>
        </p:grpSpPr>
        <p:sp>
          <p:nvSpPr>
            <p:cNvPr id="43" name="Right Triangle 42">
              <a:extLst>
                <a:ext uri="{FF2B5EF4-FFF2-40B4-BE49-F238E27FC236}">
                  <a16:creationId xmlns:a16="http://schemas.microsoft.com/office/drawing/2014/main" id="{90CBD865-E23A-4DD1-9155-4C4E2AB122DD}"/>
                </a:ext>
              </a:extLst>
            </p:cNvPr>
            <p:cNvSpPr/>
            <p:nvPr/>
          </p:nvSpPr>
          <p:spPr>
            <a:xfrm>
              <a:off x="0" y="6057900"/>
              <a:ext cx="800100" cy="800100"/>
            </a:xfrm>
            <a:prstGeom prst="rtTriangle">
              <a:avLst/>
            </a:prstGeom>
            <a:solidFill>
              <a:srgbClr val="FBAA0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ight Triangle 43">
              <a:extLst>
                <a:ext uri="{FF2B5EF4-FFF2-40B4-BE49-F238E27FC236}">
                  <a16:creationId xmlns:a16="http://schemas.microsoft.com/office/drawing/2014/main" id="{BA004E74-526B-426C-915E-4DCDDDEFA370}"/>
                </a:ext>
              </a:extLst>
            </p:cNvPr>
            <p:cNvSpPr/>
            <p:nvPr/>
          </p:nvSpPr>
          <p:spPr>
            <a:xfrm>
              <a:off x="600075" y="6408945"/>
              <a:ext cx="400050" cy="447675"/>
            </a:xfrm>
            <a:prstGeom prst="rtTriangle">
              <a:avLst/>
            </a:prstGeom>
            <a:solidFill>
              <a:srgbClr val="03045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52AD8425-2AA0-4D7C-801B-B853D4575A91}"/>
              </a:ext>
            </a:extLst>
          </p:cNvPr>
          <p:cNvGrpSpPr/>
          <p:nvPr/>
        </p:nvGrpSpPr>
        <p:grpSpPr>
          <a:xfrm rot="10800000">
            <a:off x="11191875" y="398680"/>
            <a:ext cx="1000125" cy="800100"/>
            <a:chOff x="0" y="6057900"/>
            <a:chExt cx="1000125" cy="800100"/>
          </a:xfrm>
        </p:grpSpPr>
        <p:sp>
          <p:nvSpPr>
            <p:cNvPr id="46" name="Right Triangle 45">
              <a:extLst>
                <a:ext uri="{FF2B5EF4-FFF2-40B4-BE49-F238E27FC236}">
                  <a16:creationId xmlns:a16="http://schemas.microsoft.com/office/drawing/2014/main" id="{514C0BCD-02B6-4C06-8596-548704B0CB24}"/>
                </a:ext>
              </a:extLst>
            </p:cNvPr>
            <p:cNvSpPr/>
            <p:nvPr/>
          </p:nvSpPr>
          <p:spPr>
            <a:xfrm>
              <a:off x="0" y="6057900"/>
              <a:ext cx="800100" cy="800100"/>
            </a:xfrm>
            <a:prstGeom prst="rtTriangle">
              <a:avLst/>
            </a:prstGeom>
            <a:solidFill>
              <a:srgbClr val="00B4D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Right Triangle 46">
              <a:extLst>
                <a:ext uri="{FF2B5EF4-FFF2-40B4-BE49-F238E27FC236}">
                  <a16:creationId xmlns:a16="http://schemas.microsoft.com/office/drawing/2014/main" id="{605F7136-ACF9-48F9-8A1A-B97E59660789}"/>
                </a:ext>
              </a:extLst>
            </p:cNvPr>
            <p:cNvSpPr/>
            <p:nvPr/>
          </p:nvSpPr>
          <p:spPr>
            <a:xfrm>
              <a:off x="600075" y="6410324"/>
              <a:ext cx="400050" cy="447675"/>
            </a:xfrm>
            <a:prstGeom prst="rtTriangle">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DC5730B3-7629-444E-8AF1-11F3833D13EC}"/>
              </a:ext>
            </a:extLst>
          </p:cNvPr>
          <p:cNvGrpSpPr/>
          <p:nvPr/>
        </p:nvGrpSpPr>
        <p:grpSpPr>
          <a:xfrm>
            <a:off x="1078560" y="2352769"/>
            <a:ext cx="5157403" cy="1375754"/>
            <a:chOff x="648311" y="2143404"/>
            <a:chExt cx="5157403" cy="1375754"/>
          </a:xfrm>
        </p:grpSpPr>
        <p:sp>
          <p:nvSpPr>
            <p:cNvPr id="39" name="TextBox 3">
              <a:extLst>
                <a:ext uri="{FF2B5EF4-FFF2-40B4-BE49-F238E27FC236}">
                  <a16:creationId xmlns:a16="http://schemas.microsoft.com/office/drawing/2014/main" id="{2C98E580-55B9-454C-8325-F0EB56E3FD2F}"/>
                </a:ext>
              </a:extLst>
            </p:cNvPr>
            <p:cNvSpPr txBox="1"/>
            <p:nvPr/>
          </p:nvSpPr>
          <p:spPr>
            <a:xfrm>
              <a:off x="648311" y="2143404"/>
              <a:ext cx="5157403"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75000"/>
                      <a:lumOff val="25000"/>
                    </a:prstClr>
                  </a:solidFill>
                  <a:effectLst/>
                  <a:uLnTx/>
                  <a:uFillTx/>
                  <a:latin typeface="Calibri" panose="020F0502020204030204"/>
                  <a:ea typeface="Arial" charset="0"/>
                  <a:cs typeface="Arial" charset="0"/>
                </a:rPr>
                <a:t>Agenda:</a:t>
              </a:r>
            </a:p>
          </p:txBody>
        </p:sp>
        <p:cxnSp>
          <p:nvCxnSpPr>
            <p:cNvPr id="82" name="Straight Connector 81">
              <a:extLst>
                <a:ext uri="{FF2B5EF4-FFF2-40B4-BE49-F238E27FC236}">
                  <a16:creationId xmlns:a16="http://schemas.microsoft.com/office/drawing/2014/main" id="{512C34E9-1676-4389-A003-4FC6D20239E5}"/>
                </a:ext>
              </a:extLst>
            </p:cNvPr>
            <p:cNvCxnSpPr>
              <a:cxnSpLocks/>
            </p:cNvCxnSpPr>
            <p:nvPr/>
          </p:nvCxnSpPr>
          <p:spPr>
            <a:xfrm>
              <a:off x="664410" y="3519158"/>
              <a:ext cx="335715" cy="0"/>
            </a:xfrm>
            <a:prstGeom prst="line">
              <a:avLst/>
            </a:prstGeom>
            <a:ln>
              <a:solidFill>
                <a:srgbClr val="099DD9"/>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E1462C3-B8EB-4224-A347-90715011D459}"/>
              </a:ext>
            </a:extLst>
          </p:cNvPr>
          <p:cNvGrpSpPr/>
          <p:nvPr/>
        </p:nvGrpSpPr>
        <p:grpSpPr>
          <a:xfrm>
            <a:off x="6109725" y="1193235"/>
            <a:ext cx="5645127" cy="4471530"/>
            <a:chOff x="7744772" y="1193235"/>
            <a:chExt cx="3583831" cy="4471530"/>
          </a:xfrm>
        </p:grpSpPr>
        <p:cxnSp>
          <p:nvCxnSpPr>
            <p:cNvPr id="133" name="Straight Connector 132">
              <a:extLst>
                <a:ext uri="{FF2B5EF4-FFF2-40B4-BE49-F238E27FC236}">
                  <a16:creationId xmlns:a16="http://schemas.microsoft.com/office/drawing/2014/main" id="{1CEF088E-55D3-4F5B-8A74-23778A3E50DA}"/>
                </a:ext>
              </a:extLst>
            </p:cNvPr>
            <p:cNvCxnSpPr/>
            <p:nvPr/>
          </p:nvCxnSpPr>
          <p:spPr>
            <a:xfrm>
              <a:off x="7744772" y="1820746"/>
              <a:ext cx="321875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FCC7AFB-8640-4B42-AB5C-CA7AAC76FD01}"/>
                </a:ext>
              </a:extLst>
            </p:cNvPr>
            <p:cNvCxnSpPr/>
            <p:nvPr/>
          </p:nvCxnSpPr>
          <p:spPr>
            <a:xfrm>
              <a:off x="7744772" y="4233130"/>
              <a:ext cx="321875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43E47168-2625-432A-B400-BF6D787C763B}"/>
                </a:ext>
              </a:extLst>
            </p:cNvPr>
            <p:cNvSpPr/>
            <p:nvPr/>
          </p:nvSpPr>
          <p:spPr>
            <a:xfrm>
              <a:off x="8545161" y="1287172"/>
              <a:ext cx="2783442" cy="307777"/>
            </a:xfrm>
            <a:prstGeom prst="rect">
              <a:avLst/>
            </a:prstGeom>
          </p:spPr>
          <p:txBody>
            <a:bodyPr wrap="square" lIns="0" tIns="0" rIns="0" bIns="0" anchor="ctr">
              <a:spAutoFit/>
            </a:bodyPr>
            <a:lstStyle/>
            <a:p>
              <a:pPr>
                <a:defRPr/>
              </a:pPr>
              <a:r>
                <a:rPr lang="en-US" sz="2000" dirty="0" smtClean="0"/>
                <a:t>Architectural </a:t>
              </a:r>
              <a:r>
                <a:rPr lang="en-US" sz="2000" dirty="0"/>
                <a:t>system evaluation </a:t>
              </a:r>
            </a:p>
          </p:txBody>
        </p:sp>
        <p:grpSp>
          <p:nvGrpSpPr>
            <p:cNvPr id="147" name="Group 146">
              <a:extLst>
                <a:ext uri="{FF2B5EF4-FFF2-40B4-BE49-F238E27FC236}">
                  <a16:creationId xmlns:a16="http://schemas.microsoft.com/office/drawing/2014/main" id="{7C3B389F-FC46-428D-B9B4-392C4EBCE6C3}"/>
                </a:ext>
              </a:extLst>
            </p:cNvPr>
            <p:cNvGrpSpPr/>
            <p:nvPr/>
          </p:nvGrpSpPr>
          <p:grpSpPr>
            <a:xfrm>
              <a:off x="7744772" y="1193235"/>
              <a:ext cx="633536" cy="450894"/>
              <a:chOff x="7235832" y="1169640"/>
              <a:chExt cx="633536" cy="450894"/>
            </a:xfrm>
          </p:grpSpPr>
          <p:grpSp>
            <p:nvGrpSpPr>
              <p:cNvPr id="145" name="Group 144">
                <a:extLst>
                  <a:ext uri="{FF2B5EF4-FFF2-40B4-BE49-F238E27FC236}">
                    <a16:creationId xmlns:a16="http://schemas.microsoft.com/office/drawing/2014/main" id="{AD866829-4A0F-4C18-8E60-F9F4A560C240}"/>
                  </a:ext>
                </a:extLst>
              </p:cNvPr>
              <p:cNvGrpSpPr/>
              <p:nvPr/>
            </p:nvGrpSpPr>
            <p:grpSpPr>
              <a:xfrm>
                <a:off x="7235832" y="1169640"/>
                <a:ext cx="633536" cy="450894"/>
                <a:chOff x="7235832" y="1169640"/>
                <a:chExt cx="633536" cy="450894"/>
              </a:xfrm>
            </p:grpSpPr>
            <p:sp>
              <p:nvSpPr>
                <p:cNvPr id="85" name="Flowchart: Off-page Connector 84">
                  <a:extLst>
                    <a:ext uri="{FF2B5EF4-FFF2-40B4-BE49-F238E27FC236}">
                      <a16:creationId xmlns:a16="http://schemas.microsoft.com/office/drawing/2014/main" id="{9426A5CC-212C-4F45-8A51-60DEBDE63CA9}"/>
                    </a:ext>
                  </a:extLst>
                </p:cNvPr>
                <p:cNvSpPr/>
                <p:nvPr/>
              </p:nvSpPr>
              <p:spPr>
                <a:xfrm rot="16200000">
                  <a:off x="7429476" y="1180642"/>
                  <a:ext cx="396164" cy="483620"/>
                </a:xfrm>
                <a:prstGeom prst="flowChartOffpageConnector">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3B5BF797-FE1D-48C6-A95A-919416275775}"/>
                    </a:ext>
                  </a:extLst>
                </p:cNvPr>
                <p:cNvSpPr txBox="1"/>
                <p:nvPr/>
              </p:nvSpPr>
              <p:spPr>
                <a:xfrm>
                  <a:off x="7463300" y="1300152"/>
                  <a:ext cx="311482"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rPr>
                    <a:t>1.</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44" name="Freeform: Shape 143">
                  <a:extLst>
                    <a:ext uri="{FF2B5EF4-FFF2-40B4-BE49-F238E27FC236}">
                      <a16:creationId xmlns:a16="http://schemas.microsoft.com/office/drawing/2014/main" id="{FC24446F-6F39-4C84-B6D0-278099F7986D}"/>
                    </a:ext>
                  </a:extLst>
                </p:cNvPr>
                <p:cNvSpPr/>
                <p:nvPr/>
              </p:nvSpPr>
              <p:spPr>
                <a:xfrm rot="18956483">
                  <a:off x="7235832" y="1169640"/>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grpSp>
          <p:sp>
            <p:nvSpPr>
              <p:cNvPr id="146" name="Rectangle 145">
                <a:extLst>
                  <a:ext uri="{FF2B5EF4-FFF2-40B4-BE49-F238E27FC236}">
                    <a16:creationId xmlns:a16="http://schemas.microsoft.com/office/drawing/2014/main" id="{2976B78C-A589-4489-8C67-5505CD3C9775}"/>
                  </a:ext>
                </a:extLst>
              </p:cNvPr>
              <p:cNvSpPr/>
              <p:nvPr/>
            </p:nvSpPr>
            <p:spPr>
              <a:xfrm>
                <a:off x="7271642" y="1224360"/>
                <a:ext cx="62282" cy="390629"/>
              </a:xfrm>
              <a:prstGeom prst="rect">
                <a:avLst/>
              </a:prstGeom>
              <a:solidFill>
                <a:srgbClr val="0077B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grpSp>
        <p:sp>
          <p:nvSpPr>
            <p:cNvPr id="61" name="Rectangle 60">
              <a:extLst>
                <a:ext uri="{FF2B5EF4-FFF2-40B4-BE49-F238E27FC236}">
                  <a16:creationId xmlns:a16="http://schemas.microsoft.com/office/drawing/2014/main" id="{07C50EB6-CCF5-47E0-8BB5-2AEDB0B4203B}"/>
                </a:ext>
              </a:extLst>
            </p:cNvPr>
            <p:cNvSpPr/>
            <p:nvPr/>
          </p:nvSpPr>
          <p:spPr>
            <a:xfrm>
              <a:off x="8545161" y="1935810"/>
              <a:ext cx="2568279" cy="615553"/>
            </a:xfrm>
            <a:prstGeom prst="rect">
              <a:avLst/>
            </a:prstGeom>
          </p:spPr>
          <p:txBody>
            <a:bodyPr wrap="square" lIns="0" tIns="0" rIns="0" bIns="0" anchor="ctr">
              <a:spAutoFit/>
            </a:bodyPr>
            <a:lstStyle/>
            <a:p>
              <a:r>
                <a:rPr lang="en-US" sz="2000" dirty="0"/>
                <a:t>Define the technology stack for all platform components </a:t>
              </a:r>
              <a:endParaRPr lang="en-US" sz="2000" dirty="0"/>
            </a:p>
          </p:txBody>
        </p:sp>
        <p:sp>
          <p:nvSpPr>
            <p:cNvPr id="196" name="Freeform: Shape 195">
              <a:extLst>
                <a:ext uri="{FF2B5EF4-FFF2-40B4-BE49-F238E27FC236}">
                  <a16:creationId xmlns:a16="http://schemas.microsoft.com/office/drawing/2014/main" id="{E820DD23-DEF8-477C-B3DA-A1A83D2C9EF4}"/>
                </a:ext>
              </a:extLst>
            </p:cNvPr>
            <p:cNvSpPr/>
            <p:nvPr/>
          </p:nvSpPr>
          <p:spPr>
            <a:xfrm rot="18956483">
              <a:off x="7799977" y="4409747"/>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cxnSp>
          <p:nvCxnSpPr>
            <p:cNvPr id="134" name="Straight Connector 133">
              <a:extLst>
                <a:ext uri="{FF2B5EF4-FFF2-40B4-BE49-F238E27FC236}">
                  <a16:creationId xmlns:a16="http://schemas.microsoft.com/office/drawing/2014/main" id="{2F9B339D-A529-4196-906C-783DBA2E14B1}"/>
                </a:ext>
              </a:extLst>
            </p:cNvPr>
            <p:cNvCxnSpPr/>
            <p:nvPr/>
          </p:nvCxnSpPr>
          <p:spPr>
            <a:xfrm>
              <a:off x="7744772" y="2624874"/>
              <a:ext cx="321875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1B07DDCA-A454-43E2-BC08-B6F303D52004}"/>
                </a:ext>
              </a:extLst>
            </p:cNvPr>
            <p:cNvGrpSpPr/>
            <p:nvPr/>
          </p:nvGrpSpPr>
          <p:grpSpPr>
            <a:xfrm>
              <a:off x="7744772" y="2018138"/>
              <a:ext cx="633536" cy="450894"/>
              <a:chOff x="7744772" y="1997363"/>
              <a:chExt cx="633536" cy="450894"/>
            </a:xfrm>
          </p:grpSpPr>
          <p:sp>
            <p:nvSpPr>
              <p:cNvPr id="170" name="Flowchart: Off-page Connector 169">
                <a:extLst>
                  <a:ext uri="{FF2B5EF4-FFF2-40B4-BE49-F238E27FC236}">
                    <a16:creationId xmlns:a16="http://schemas.microsoft.com/office/drawing/2014/main" id="{B4A5ED2B-EF65-4EA7-BB51-BB4A21EF2BD1}"/>
                  </a:ext>
                </a:extLst>
              </p:cNvPr>
              <p:cNvSpPr/>
              <p:nvPr/>
            </p:nvSpPr>
            <p:spPr>
              <a:xfrm rot="16200000">
                <a:off x="7938416" y="2008365"/>
                <a:ext cx="396164" cy="483620"/>
              </a:xfrm>
              <a:prstGeom prst="flowChartOffpageConnector">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172" name="Freeform: Shape 171">
                <a:extLst>
                  <a:ext uri="{FF2B5EF4-FFF2-40B4-BE49-F238E27FC236}">
                    <a16:creationId xmlns:a16="http://schemas.microsoft.com/office/drawing/2014/main" id="{275489EA-F8A5-4978-B44B-7D9F2BD5AD62}"/>
                  </a:ext>
                </a:extLst>
              </p:cNvPr>
              <p:cNvSpPr/>
              <p:nvPr/>
            </p:nvSpPr>
            <p:spPr>
              <a:xfrm rot="18956483">
                <a:off x="7744772" y="1997363"/>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1E4C38F2-64C7-4F80-B1AF-A7BA47A6D021}"/>
                  </a:ext>
                </a:extLst>
              </p:cNvPr>
              <p:cNvSpPr/>
              <p:nvPr/>
            </p:nvSpPr>
            <p:spPr>
              <a:xfrm>
                <a:off x="7780582" y="2052083"/>
                <a:ext cx="62282" cy="390629"/>
              </a:xfrm>
              <a:prstGeom prst="rect">
                <a:avLst/>
              </a:prstGeom>
              <a:solidFill>
                <a:srgbClr val="0077B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9D365AB8-04FE-4ACD-8D39-AC2A3395BEEC}"/>
                  </a:ext>
                </a:extLst>
              </p:cNvPr>
              <p:cNvSpPr txBox="1"/>
              <p:nvPr/>
            </p:nvSpPr>
            <p:spPr>
              <a:xfrm>
                <a:off x="7972240" y="2127875"/>
                <a:ext cx="311482"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rPr>
                  <a:t>2.</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grpSp>
          <p:nvGrpSpPr>
            <p:cNvPr id="213" name="Group 212">
              <a:extLst>
                <a:ext uri="{FF2B5EF4-FFF2-40B4-BE49-F238E27FC236}">
                  <a16:creationId xmlns:a16="http://schemas.microsoft.com/office/drawing/2014/main" id="{1B0179B8-3F1A-49E0-B8DE-63400BC124C4}"/>
                </a:ext>
              </a:extLst>
            </p:cNvPr>
            <p:cNvGrpSpPr/>
            <p:nvPr/>
          </p:nvGrpSpPr>
          <p:grpSpPr>
            <a:xfrm>
              <a:off x="7744772" y="2801491"/>
              <a:ext cx="633536" cy="450894"/>
              <a:chOff x="7235832" y="2777896"/>
              <a:chExt cx="633536" cy="450894"/>
            </a:xfrm>
          </p:grpSpPr>
          <p:sp>
            <p:nvSpPr>
              <p:cNvPr id="178" name="Flowchart: Off-page Connector 177">
                <a:extLst>
                  <a:ext uri="{FF2B5EF4-FFF2-40B4-BE49-F238E27FC236}">
                    <a16:creationId xmlns:a16="http://schemas.microsoft.com/office/drawing/2014/main" id="{778326E2-4348-407D-8D78-D3F9B69CE945}"/>
                  </a:ext>
                </a:extLst>
              </p:cNvPr>
              <p:cNvSpPr/>
              <p:nvPr/>
            </p:nvSpPr>
            <p:spPr>
              <a:xfrm rot="16200000">
                <a:off x="7429476" y="2788898"/>
                <a:ext cx="396164" cy="483620"/>
              </a:xfrm>
              <a:prstGeom prst="flowChartOffpageConnector">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180" name="Freeform: Shape 179">
                <a:extLst>
                  <a:ext uri="{FF2B5EF4-FFF2-40B4-BE49-F238E27FC236}">
                    <a16:creationId xmlns:a16="http://schemas.microsoft.com/office/drawing/2014/main" id="{B86656EF-5407-44AC-AD65-DD66B53E881E}"/>
                  </a:ext>
                </a:extLst>
              </p:cNvPr>
              <p:cNvSpPr/>
              <p:nvPr/>
            </p:nvSpPr>
            <p:spPr>
              <a:xfrm rot="18956483">
                <a:off x="7235832" y="2777896"/>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815E0144-335C-4A49-B0CD-804EC01E849E}"/>
                  </a:ext>
                </a:extLst>
              </p:cNvPr>
              <p:cNvSpPr/>
              <p:nvPr/>
            </p:nvSpPr>
            <p:spPr>
              <a:xfrm>
                <a:off x="7271642" y="2832616"/>
                <a:ext cx="62282" cy="390629"/>
              </a:xfrm>
              <a:prstGeom prst="rect">
                <a:avLst/>
              </a:prstGeom>
              <a:solidFill>
                <a:srgbClr val="0077B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06" name="TextBox 205">
                <a:extLst>
                  <a:ext uri="{FF2B5EF4-FFF2-40B4-BE49-F238E27FC236}">
                    <a16:creationId xmlns:a16="http://schemas.microsoft.com/office/drawing/2014/main" id="{2CD6B91D-D1C3-468B-B02B-85E1C294FB47}"/>
                  </a:ext>
                </a:extLst>
              </p:cNvPr>
              <p:cNvSpPr txBox="1"/>
              <p:nvPr/>
            </p:nvSpPr>
            <p:spPr>
              <a:xfrm>
                <a:off x="7463300" y="2908408"/>
                <a:ext cx="311482"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rPr>
                  <a:t>3.</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cxnSp>
          <p:nvCxnSpPr>
            <p:cNvPr id="135" name="Straight Connector 134">
              <a:extLst>
                <a:ext uri="{FF2B5EF4-FFF2-40B4-BE49-F238E27FC236}">
                  <a16:creationId xmlns:a16="http://schemas.microsoft.com/office/drawing/2014/main" id="{5C00A47D-1F0F-4D62-8A69-E74AE618344C}"/>
                </a:ext>
              </a:extLst>
            </p:cNvPr>
            <p:cNvCxnSpPr/>
            <p:nvPr/>
          </p:nvCxnSpPr>
          <p:spPr>
            <a:xfrm>
              <a:off x="7744772" y="3429002"/>
              <a:ext cx="321875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F134E957-D53C-4997-B820-B5B3B174F8A6}"/>
                </a:ext>
              </a:extLst>
            </p:cNvPr>
            <p:cNvGrpSpPr/>
            <p:nvPr/>
          </p:nvGrpSpPr>
          <p:grpSpPr>
            <a:xfrm>
              <a:off x="7744772" y="3605619"/>
              <a:ext cx="633536" cy="450894"/>
              <a:chOff x="7235832" y="3582024"/>
              <a:chExt cx="633536" cy="450894"/>
            </a:xfrm>
          </p:grpSpPr>
          <p:sp>
            <p:nvSpPr>
              <p:cNvPr id="186" name="Flowchart: Off-page Connector 185">
                <a:extLst>
                  <a:ext uri="{FF2B5EF4-FFF2-40B4-BE49-F238E27FC236}">
                    <a16:creationId xmlns:a16="http://schemas.microsoft.com/office/drawing/2014/main" id="{54E8A7A4-67E6-4B41-98BA-0B6887B13B1C}"/>
                  </a:ext>
                </a:extLst>
              </p:cNvPr>
              <p:cNvSpPr/>
              <p:nvPr/>
            </p:nvSpPr>
            <p:spPr>
              <a:xfrm rot="16200000">
                <a:off x="7429476" y="3593026"/>
                <a:ext cx="396164" cy="483620"/>
              </a:xfrm>
              <a:prstGeom prst="flowChartOffpageConnector">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188" name="Freeform: Shape 187">
                <a:extLst>
                  <a:ext uri="{FF2B5EF4-FFF2-40B4-BE49-F238E27FC236}">
                    <a16:creationId xmlns:a16="http://schemas.microsoft.com/office/drawing/2014/main" id="{8D327819-2200-45A2-9EAE-9944D8C25176}"/>
                  </a:ext>
                </a:extLst>
              </p:cNvPr>
              <p:cNvSpPr/>
              <p:nvPr/>
            </p:nvSpPr>
            <p:spPr>
              <a:xfrm rot="18956483">
                <a:off x="7235832" y="3582024"/>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D06C97F8-AE33-41BE-AD21-95767C92F497}"/>
                  </a:ext>
                </a:extLst>
              </p:cNvPr>
              <p:cNvSpPr/>
              <p:nvPr/>
            </p:nvSpPr>
            <p:spPr>
              <a:xfrm>
                <a:off x="7271642" y="3636744"/>
                <a:ext cx="62282" cy="390629"/>
              </a:xfrm>
              <a:prstGeom prst="rect">
                <a:avLst/>
              </a:prstGeom>
              <a:solidFill>
                <a:srgbClr val="0077B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07" name="TextBox 206">
                <a:extLst>
                  <a:ext uri="{FF2B5EF4-FFF2-40B4-BE49-F238E27FC236}">
                    <a16:creationId xmlns:a16="http://schemas.microsoft.com/office/drawing/2014/main" id="{03346DB9-6F0A-4FF6-8781-69E826D6455E}"/>
                  </a:ext>
                </a:extLst>
              </p:cNvPr>
              <p:cNvSpPr txBox="1"/>
              <p:nvPr/>
            </p:nvSpPr>
            <p:spPr>
              <a:xfrm>
                <a:off x="7463300" y="3712536"/>
                <a:ext cx="311482"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rPr>
                  <a:t>4.</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cxnSp>
          <p:nvCxnSpPr>
            <p:cNvPr id="137" name="Straight Connector 136">
              <a:extLst>
                <a:ext uri="{FF2B5EF4-FFF2-40B4-BE49-F238E27FC236}">
                  <a16:creationId xmlns:a16="http://schemas.microsoft.com/office/drawing/2014/main" id="{CC6596AC-1784-4A18-B31B-6F93E8CB464F}"/>
                </a:ext>
              </a:extLst>
            </p:cNvPr>
            <p:cNvCxnSpPr/>
            <p:nvPr/>
          </p:nvCxnSpPr>
          <p:spPr>
            <a:xfrm>
              <a:off x="7744772" y="5037258"/>
              <a:ext cx="321875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4" name="Group 223">
              <a:extLst>
                <a:ext uri="{FF2B5EF4-FFF2-40B4-BE49-F238E27FC236}">
                  <a16:creationId xmlns:a16="http://schemas.microsoft.com/office/drawing/2014/main" id="{AE7D4473-4AE3-47B4-8DB5-EF4148D7CC59}"/>
                </a:ext>
              </a:extLst>
            </p:cNvPr>
            <p:cNvGrpSpPr/>
            <p:nvPr/>
          </p:nvGrpSpPr>
          <p:grpSpPr>
            <a:xfrm>
              <a:off x="7744772" y="5213871"/>
              <a:ext cx="633536" cy="450894"/>
              <a:chOff x="7235832" y="5190276"/>
              <a:chExt cx="633536" cy="450894"/>
            </a:xfrm>
          </p:grpSpPr>
          <p:sp>
            <p:nvSpPr>
              <p:cNvPr id="202" name="Flowchart: Off-page Connector 201">
                <a:extLst>
                  <a:ext uri="{FF2B5EF4-FFF2-40B4-BE49-F238E27FC236}">
                    <a16:creationId xmlns:a16="http://schemas.microsoft.com/office/drawing/2014/main" id="{810BEA7C-D867-423B-A589-C7CC9F32602E}"/>
                  </a:ext>
                </a:extLst>
              </p:cNvPr>
              <p:cNvSpPr/>
              <p:nvPr/>
            </p:nvSpPr>
            <p:spPr>
              <a:xfrm rot="16200000">
                <a:off x="7429476" y="5201278"/>
                <a:ext cx="396164" cy="483620"/>
              </a:xfrm>
              <a:prstGeom prst="flowChartOffpageConnector">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04" name="Freeform: Shape 203">
                <a:extLst>
                  <a:ext uri="{FF2B5EF4-FFF2-40B4-BE49-F238E27FC236}">
                    <a16:creationId xmlns:a16="http://schemas.microsoft.com/office/drawing/2014/main" id="{BCA0573B-C190-453C-A073-AD504882A935}"/>
                  </a:ext>
                </a:extLst>
              </p:cNvPr>
              <p:cNvSpPr/>
              <p:nvPr/>
            </p:nvSpPr>
            <p:spPr>
              <a:xfrm rot="18956483">
                <a:off x="7235832" y="5190276"/>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4F70F70A-38FC-4859-A7EB-39B99452E6D1}"/>
                  </a:ext>
                </a:extLst>
              </p:cNvPr>
              <p:cNvSpPr/>
              <p:nvPr/>
            </p:nvSpPr>
            <p:spPr>
              <a:xfrm>
                <a:off x="7271642" y="5244996"/>
                <a:ext cx="62282" cy="390629"/>
              </a:xfrm>
              <a:prstGeom prst="rect">
                <a:avLst/>
              </a:prstGeom>
              <a:solidFill>
                <a:srgbClr val="0077B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09" name="TextBox 208">
                <a:extLst>
                  <a:ext uri="{FF2B5EF4-FFF2-40B4-BE49-F238E27FC236}">
                    <a16:creationId xmlns:a16="http://schemas.microsoft.com/office/drawing/2014/main" id="{90A4C744-4FAC-4765-B40D-A970DC2C7A73}"/>
                  </a:ext>
                </a:extLst>
              </p:cNvPr>
              <p:cNvSpPr txBox="1"/>
              <p:nvPr/>
            </p:nvSpPr>
            <p:spPr>
              <a:xfrm>
                <a:off x="7463300" y="5320788"/>
                <a:ext cx="311482"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rPr>
                  <a:t>6.</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grpSp>
          <p:nvGrpSpPr>
            <p:cNvPr id="217" name="Group 216">
              <a:extLst>
                <a:ext uri="{FF2B5EF4-FFF2-40B4-BE49-F238E27FC236}">
                  <a16:creationId xmlns:a16="http://schemas.microsoft.com/office/drawing/2014/main" id="{BD6EFF9E-87EB-4A73-87BD-2BB889ECFAC4}"/>
                </a:ext>
              </a:extLst>
            </p:cNvPr>
            <p:cNvGrpSpPr/>
            <p:nvPr/>
          </p:nvGrpSpPr>
          <p:grpSpPr>
            <a:xfrm>
              <a:off x="7744772" y="4409747"/>
              <a:ext cx="633536" cy="450894"/>
              <a:chOff x="7235832" y="3582024"/>
              <a:chExt cx="633536" cy="450894"/>
            </a:xfrm>
          </p:grpSpPr>
          <p:sp>
            <p:nvSpPr>
              <p:cNvPr id="219" name="Flowchart: Off-page Connector 218">
                <a:extLst>
                  <a:ext uri="{FF2B5EF4-FFF2-40B4-BE49-F238E27FC236}">
                    <a16:creationId xmlns:a16="http://schemas.microsoft.com/office/drawing/2014/main" id="{7788BEFF-3182-42C1-8E15-56476AB6E73A}"/>
                  </a:ext>
                </a:extLst>
              </p:cNvPr>
              <p:cNvSpPr/>
              <p:nvPr/>
            </p:nvSpPr>
            <p:spPr>
              <a:xfrm rot="16200000">
                <a:off x="7429476" y="3593026"/>
                <a:ext cx="396164" cy="483620"/>
              </a:xfrm>
              <a:prstGeom prst="flowChartOffpageConnector">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20" name="Freeform: Shape 219">
                <a:extLst>
                  <a:ext uri="{FF2B5EF4-FFF2-40B4-BE49-F238E27FC236}">
                    <a16:creationId xmlns:a16="http://schemas.microsoft.com/office/drawing/2014/main" id="{E3DC9FE4-3B85-4C1D-A2C4-6C343FF6B326}"/>
                  </a:ext>
                </a:extLst>
              </p:cNvPr>
              <p:cNvSpPr/>
              <p:nvPr/>
            </p:nvSpPr>
            <p:spPr>
              <a:xfrm rot="18956483">
                <a:off x="7235832" y="3582024"/>
                <a:ext cx="553525" cy="382739"/>
              </a:xfrm>
              <a:custGeom>
                <a:avLst/>
                <a:gdLst>
                  <a:gd name="connsiteX0" fmla="*/ 275490 w 553525"/>
                  <a:gd name="connsiteY0" fmla="*/ 0 h 382739"/>
                  <a:gd name="connsiteX1" fmla="*/ 553525 w 553525"/>
                  <a:gd name="connsiteY1" fmla="*/ 269045 h 382739"/>
                  <a:gd name="connsiteX2" fmla="*/ 540502 w 553525"/>
                  <a:gd name="connsiteY2" fmla="*/ 309049 h 382739"/>
                  <a:gd name="connsiteX3" fmla="*/ 485290 w 553525"/>
                  <a:gd name="connsiteY3" fmla="*/ 339596 h 382739"/>
                  <a:gd name="connsiteX4" fmla="*/ 274656 w 553525"/>
                  <a:gd name="connsiteY4" fmla="*/ 382739 h 382739"/>
                  <a:gd name="connsiteX5" fmla="*/ 64022 w 553525"/>
                  <a:gd name="connsiteY5" fmla="*/ 339596 h 382739"/>
                  <a:gd name="connsiteX6" fmla="*/ 47011 w 553525"/>
                  <a:gd name="connsiteY6" fmla="*/ 330185 h 382739"/>
                  <a:gd name="connsiteX7" fmla="*/ 0 w 553525"/>
                  <a:gd name="connsiteY7" fmla="*/ 284695 h 382739"/>
                  <a:gd name="connsiteX8" fmla="*/ 275490 w 553525"/>
                  <a:gd name="connsiteY8" fmla="*/ 0 h 3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25" h="382739">
                    <a:moveTo>
                      <a:pt x="275490" y="0"/>
                    </a:moveTo>
                    <a:lnTo>
                      <a:pt x="553525" y="269045"/>
                    </a:lnTo>
                    <a:lnTo>
                      <a:pt x="540502" y="309049"/>
                    </a:lnTo>
                    <a:lnTo>
                      <a:pt x="485290" y="339596"/>
                    </a:lnTo>
                    <a:cubicBezTo>
                      <a:pt x="425163" y="366834"/>
                      <a:pt x="352680" y="382739"/>
                      <a:pt x="274656" y="382739"/>
                    </a:cubicBezTo>
                    <a:cubicBezTo>
                      <a:pt x="196632" y="382739"/>
                      <a:pt x="124148" y="366834"/>
                      <a:pt x="64022" y="339596"/>
                    </a:cubicBezTo>
                    <a:lnTo>
                      <a:pt x="47011" y="330185"/>
                    </a:lnTo>
                    <a:lnTo>
                      <a:pt x="0" y="284695"/>
                    </a:lnTo>
                    <a:lnTo>
                      <a:pt x="275490" y="0"/>
                    </a:lnTo>
                    <a:close/>
                  </a:path>
                </a:pathLst>
              </a:custGeom>
              <a:gradFill>
                <a:gsLst>
                  <a:gs pos="100000">
                    <a:schemeClr val="bg1">
                      <a:alpha val="53000"/>
                    </a:schemeClr>
                  </a:gs>
                  <a:gs pos="3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6CC3C4B3-9CFB-4F91-ABEA-3F60622DCE9B}"/>
                  </a:ext>
                </a:extLst>
              </p:cNvPr>
              <p:cNvSpPr/>
              <p:nvPr/>
            </p:nvSpPr>
            <p:spPr>
              <a:xfrm>
                <a:off x="7271642" y="3636744"/>
                <a:ext cx="62282" cy="390629"/>
              </a:xfrm>
              <a:prstGeom prst="rect">
                <a:avLst/>
              </a:prstGeom>
              <a:solidFill>
                <a:srgbClr val="0077B6"/>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22" name="TextBox 221">
                <a:extLst>
                  <a:ext uri="{FF2B5EF4-FFF2-40B4-BE49-F238E27FC236}">
                    <a16:creationId xmlns:a16="http://schemas.microsoft.com/office/drawing/2014/main" id="{85250AD8-52B4-46E0-8511-2DE70CB92D5D}"/>
                  </a:ext>
                </a:extLst>
              </p:cNvPr>
              <p:cNvSpPr txBox="1"/>
              <p:nvPr/>
            </p:nvSpPr>
            <p:spPr>
              <a:xfrm>
                <a:off x="7463300" y="3712536"/>
                <a:ext cx="311482"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rPr>
                  <a:t>5.</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sp>
          <p:nvSpPr>
            <p:cNvPr id="65" name="Rectangle 64">
              <a:extLst>
                <a:ext uri="{FF2B5EF4-FFF2-40B4-BE49-F238E27FC236}">
                  <a16:creationId xmlns:a16="http://schemas.microsoft.com/office/drawing/2014/main" id="{07B209F2-8D98-486E-A6AD-E9B141F82479}"/>
                </a:ext>
              </a:extLst>
            </p:cNvPr>
            <p:cNvSpPr/>
            <p:nvPr/>
          </p:nvSpPr>
          <p:spPr>
            <a:xfrm>
              <a:off x="8545161" y="2912615"/>
              <a:ext cx="2568279" cy="307777"/>
            </a:xfrm>
            <a:prstGeom prst="rect">
              <a:avLst/>
            </a:prstGeom>
          </p:spPr>
          <p:txBody>
            <a:bodyPr wrap="square" lIns="0" tIns="0" rIns="0" bIns="0" anchor="ctr">
              <a:spAutoFit/>
            </a:bodyPr>
            <a:lstStyle/>
            <a:p>
              <a:r>
                <a:rPr lang="en-US" sz="2000" dirty="0"/>
                <a:t>Define a collaboration framework</a:t>
              </a:r>
              <a:endParaRPr lang="en-US" sz="2000" dirty="0"/>
            </a:p>
          </p:txBody>
        </p:sp>
        <p:sp>
          <p:nvSpPr>
            <p:cNvPr id="66" name="Rectangle 65">
              <a:extLst>
                <a:ext uri="{FF2B5EF4-FFF2-40B4-BE49-F238E27FC236}">
                  <a16:creationId xmlns:a16="http://schemas.microsoft.com/office/drawing/2014/main" id="{EF080C9C-071A-4621-817C-FA84184B4B43}"/>
                </a:ext>
              </a:extLst>
            </p:cNvPr>
            <p:cNvSpPr/>
            <p:nvPr/>
          </p:nvSpPr>
          <p:spPr>
            <a:xfrm>
              <a:off x="8545161" y="3544066"/>
              <a:ext cx="2568279" cy="615553"/>
            </a:xfrm>
            <a:prstGeom prst="rect">
              <a:avLst/>
            </a:prstGeom>
          </p:spPr>
          <p:txBody>
            <a:bodyPr wrap="square" lIns="0" tIns="0" rIns="0" bIns="0" anchor="ctr">
              <a:spAutoFit/>
            </a:bodyPr>
            <a:lstStyle/>
            <a:p>
              <a:r>
                <a:rPr lang="en-US" sz="2000" dirty="0"/>
                <a:t>Defines architecture of the </a:t>
              </a:r>
              <a:r>
                <a:rPr lang="en-US" sz="2000" dirty="0" err="1"/>
                <a:t>Tuv</a:t>
              </a:r>
              <a:r>
                <a:rPr lang="en-US" sz="2000" dirty="0"/>
                <a:t> application</a:t>
              </a:r>
              <a:endParaRPr lang="en-US" sz="2000" dirty="0"/>
            </a:p>
          </p:txBody>
        </p:sp>
        <p:sp>
          <p:nvSpPr>
            <p:cNvPr id="67" name="Rectangle 66">
              <a:extLst>
                <a:ext uri="{FF2B5EF4-FFF2-40B4-BE49-F238E27FC236}">
                  <a16:creationId xmlns:a16="http://schemas.microsoft.com/office/drawing/2014/main" id="{22B3459C-1FAF-4FE4-A730-427AEB960745}"/>
                </a:ext>
              </a:extLst>
            </p:cNvPr>
            <p:cNvSpPr/>
            <p:nvPr/>
          </p:nvSpPr>
          <p:spPr>
            <a:xfrm>
              <a:off x="8545161" y="4350170"/>
              <a:ext cx="2568279" cy="615553"/>
            </a:xfrm>
            <a:prstGeom prst="rect">
              <a:avLst/>
            </a:prstGeom>
          </p:spPr>
          <p:txBody>
            <a:bodyPr wrap="square" lIns="0" tIns="0" rIns="0" bIns="0" anchor="ctr">
              <a:spAutoFit/>
            </a:bodyPr>
            <a:lstStyle/>
            <a:p>
              <a:r>
                <a:rPr lang="en-US" sz="2000" dirty="0"/>
                <a:t>Solution construction or Modification existing system   </a:t>
              </a:r>
              <a:endParaRPr lang="en-US" sz="2000" dirty="0"/>
            </a:p>
          </p:txBody>
        </p:sp>
        <p:sp>
          <p:nvSpPr>
            <p:cNvPr id="68" name="Rectangle 67">
              <a:extLst>
                <a:ext uri="{FF2B5EF4-FFF2-40B4-BE49-F238E27FC236}">
                  <a16:creationId xmlns:a16="http://schemas.microsoft.com/office/drawing/2014/main" id="{142B6FC9-324F-4645-8444-D8ABE61C97F8}"/>
                </a:ext>
              </a:extLst>
            </p:cNvPr>
            <p:cNvSpPr/>
            <p:nvPr/>
          </p:nvSpPr>
          <p:spPr>
            <a:xfrm>
              <a:off x="8545161" y="5312871"/>
              <a:ext cx="2568279" cy="307777"/>
            </a:xfrm>
            <a:prstGeom prst="rect">
              <a:avLst/>
            </a:prstGeom>
          </p:spPr>
          <p:txBody>
            <a:bodyPr wrap="square" lIns="0" tIns="0" rIns="0" bIns="0" anchor="ctr">
              <a:spAutoFit/>
            </a:bodyPr>
            <a:lstStyle/>
            <a:p>
              <a:pPr lvl="0">
                <a:defRPr/>
              </a:pPr>
              <a:endParaRPr kumimoji="0" lang="en-US" sz="2000" b="1" i="0" u="none" strike="noStrike" kern="1200" cap="none" spc="0" normalizeH="0" baseline="0" noProof="0" dirty="0">
                <a:ln>
                  <a:noFill/>
                </a:ln>
                <a:effectLst/>
                <a:uLnTx/>
                <a:uFillTx/>
                <a:latin typeface="Calibri Light" panose="020F0302020204030204"/>
              </a:endParaRPr>
            </a:p>
          </p:txBody>
        </p:sp>
      </p:grpSp>
    </p:spTree>
    <p:extLst>
      <p:ext uri="{BB962C8B-B14F-4D97-AF65-F5344CB8AC3E}">
        <p14:creationId xmlns:p14="http://schemas.microsoft.com/office/powerpoint/2010/main" val="21250036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Request Flow </a:t>
            </a:r>
          </a:p>
        </p:txBody>
      </p:sp>
      <p:pic>
        <p:nvPicPr>
          <p:cNvPr id="3" name="Picture 2"/>
          <p:cNvPicPr>
            <a:picLocks noChangeAspect="1"/>
          </p:cNvPicPr>
          <p:nvPr/>
        </p:nvPicPr>
        <p:blipFill>
          <a:blip r:embed="rId2"/>
          <a:stretch>
            <a:fillRect/>
          </a:stretch>
        </p:blipFill>
        <p:spPr>
          <a:xfrm>
            <a:off x="1149531" y="898052"/>
            <a:ext cx="9402568" cy="5462489"/>
          </a:xfrm>
          <a:prstGeom prst="rect">
            <a:avLst/>
          </a:prstGeom>
        </p:spPr>
      </p:pic>
    </p:spTree>
    <p:extLst>
      <p:ext uri="{BB962C8B-B14F-4D97-AF65-F5344CB8AC3E}">
        <p14:creationId xmlns:p14="http://schemas.microsoft.com/office/powerpoint/2010/main" val="12387956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.NET Core Architecture PROs</a:t>
            </a:r>
          </a:p>
        </p:txBody>
      </p:sp>
      <p:sp>
        <p:nvSpPr>
          <p:cNvPr id="3" name="Content Placeholder 2"/>
          <p:cNvSpPr txBox="1">
            <a:spLocks/>
          </p:cNvSpPr>
          <p:nvPr/>
        </p:nvSpPr>
        <p:spPr>
          <a:xfrm>
            <a:off x="566058" y="966651"/>
            <a:ext cx="10393476" cy="567227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Font typeface="Wingdings" panose="05000000000000000000" pitchFamily="2" charset="2"/>
              <a:buChar char="v"/>
            </a:pPr>
            <a:r>
              <a:rPr lang="en-IN" sz="2200" dirty="0" smtClean="0"/>
              <a:t>Provides Agility – Design, Development &amp; Deployment</a:t>
            </a:r>
          </a:p>
          <a:p>
            <a:pPr marL="800100" lvl="1" indent="-342900">
              <a:buFont typeface="Wingdings" panose="05000000000000000000" pitchFamily="2" charset="2"/>
              <a:buChar char="v"/>
            </a:pPr>
            <a:r>
              <a:rPr lang="en-IN" sz="2200" dirty="0" smtClean="0"/>
              <a:t>Easier to scale service. It is possible to scale out individual areas of the application</a:t>
            </a:r>
          </a:p>
          <a:p>
            <a:pPr marL="800100" lvl="1" indent="-342900">
              <a:buFont typeface="Wingdings" panose="05000000000000000000" pitchFamily="2" charset="2"/>
              <a:buChar char="v"/>
            </a:pPr>
            <a:r>
              <a:rPr lang="en-IN" sz="2200" dirty="0" smtClean="0"/>
              <a:t>Better fault isolation</a:t>
            </a:r>
          </a:p>
          <a:p>
            <a:pPr marL="800100" lvl="1" indent="-342900">
              <a:buFont typeface="Wingdings" panose="05000000000000000000" pitchFamily="2" charset="2"/>
              <a:buChar char="v"/>
            </a:pPr>
            <a:r>
              <a:rPr lang="en-IN" sz="2200" dirty="0" smtClean="0"/>
              <a:t>Use the best approach</a:t>
            </a:r>
          </a:p>
          <a:p>
            <a:pPr marL="800100" lvl="1" indent="-342900">
              <a:buFont typeface="Wingdings" panose="05000000000000000000" pitchFamily="2" charset="2"/>
              <a:buChar char="v"/>
            </a:pPr>
            <a:r>
              <a:rPr lang="en-IN" sz="2200" dirty="0" smtClean="0"/>
              <a:t>Deliver value faster</a:t>
            </a:r>
          </a:p>
          <a:p>
            <a:pPr marL="800100" lvl="1" indent="-342900">
              <a:buFont typeface="Wingdings" panose="05000000000000000000" pitchFamily="2" charset="2"/>
              <a:buChar char="v"/>
            </a:pPr>
            <a:r>
              <a:rPr lang="en-IN" sz="2200" dirty="0" smtClean="0"/>
              <a:t>Easier to maintain and deploy</a:t>
            </a:r>
          </a:p>
          <a:p>
            <a:pPr marL="800100" lvl="1" indent="-342900">
              <a:buFont typeface="Wingdings" panose="05000000000000000000" pitchFamily="2" charset="2"/>
              <a:buChar char="v"/>
            </a:pPr>
            <a:r>
              <a:rPr lang="en-IN" sz="2200" dirty="0" smtClean="0"/>
              <a:t>Enables us to choose latest technologies</a:t>
            </a:r>
          </a:p>
          <a:p>
            <a:pPr marL="800100" lvl="1" indent="-342900">
              <a:buFont typeface="Wingdings" panose="05000000000000000000" pitchFamily="2" charset="2"/>
              <a:buChar char="v"/>
            </a:pPr>
            <a:r>
              <a:rPr lang="en-IN" sz="2200" dirty="0" smtClean="0"/>
              <a:t>Supports continuous integration and continuous delivery</a:t>
            </a:r>
          </a:p>
          <a:p>
            <a:pPr marL="800100" lvl="1" indent="-342900">
              <a:buFont typeface="Wingdings" panose="05000000000000000000" pitchFamily="2" charset="2"/>
              <a:buChar char="v"/>
            </a:pPr>
            <a:r>
              <a:rPr lang="en-IN" sz="2200" dirty="0" smtClean="0"/>
              <a:t>Easier to understand</a:t>
            </a:r>
          </a:p>
          <a:p>
            <a:pPr marL="800100" lvl="1" indent="-342900">
              <a:buFont typeface="Wingdings" panose="05000000000000000000" pitchFamily="2" charset="2"/>
              <a:buChar char="v"/>
            </a:pPr>
            <a:r>
              <a:rPr lang="en-IN" sz="2200" dirty="0" smtClean="0"/>
              <a:t>Facilitates code reuse</a:t>
            </a:r>
          </a:p>
          <a:p>
            <a:pPr marL="800100" lvl="1" indent="-342900">
              <a:buFont typeface="Wingdings" panose="05000000000000000000" pitchFamily="2" charset="2"/>
              <a:buChar char="v"/>
            </a:pPr>
            <a:r>
              <a:rPr lang="en-IN" sz="2200" dirty="0" smtClean="0"/>
              <a:t>Easier to integrate with other systems</a:t>
            </a:r>
          </a:p>
          <a:p>
            <a:pPr marL="800100" lvl="1" indent="-342900">
              <a:buFont typeface="Wingdings" panose="05000000000000000000" pitchFamily="2" charset="2"/>
              <a:buChar char="v"/>
            </a:pPr>
            <a:r>
              <a:rPr lang="en-US" sz="2200" dirty="0" smtClean="0"/>
              <a:t>Enhanced security</a:t>
            </a:r>
          </a:p>
          <a:p>
            <a:pPr marL="1200150" lvl="2" indent="-285750"/>
            <a:r>
              <a:rPr lang="en-US" sz="2200" dirty="0" smtClean="0"/>
              <a:t>Token-based authentication using Oauth2</a:t>
            </a:r>
          </a:p>
          <a:p>
            <a:pPr marL="1200150" lvl="2" indent="-285750"/>
            <a:r>
              <a:rPr lang="en-US" sz="2200" dirty="0" smtClean="0"/>
              <a:t>No more cookie / session based authentication</a:t>
            </a:r>
            <a:endParaRPr lang="en-IN" sz="2200" dirty="0" smtClean="0"/>
          </a:p>
          <a:p>
            <a:pPr marL="800100" lvl="1" indent="-342900">
              <a:buFont typeface="Wingdings" panose="05000000000000000000" pitchFamily="2" charset="2"/>
              <a:buChar char="v"/>
            </a:pPr>
            <a:r>
              <a:rPr lang="en-US" sz="2200" dirty="0" smtClean="0"/>
              <a:t>Release dependency</a:t>
            </a:r>
          </a:p>
          <a:p>
            <a:pPr marL="1257300" lvl="2" indent="-342900"/>
            <a:r>
              <a:rPr lang="en-US" sz="2200" dirty="0" smtClean="0"/>
              <a:t>Moving from monolith to API</a:t>
            </a:r>
            <a:endParaRPr lang="en-IN" sz="2200" dirty="0" smtClean="0"/>
          </a:p>
          <a:p>
            <a:pPr marL="800100" lvl="1" indent="-342900">
              <a:buFont typeface="Wingdings" panose="05000000000000000000" pitchFamily="2" charset="2"/>
              <a:buChar char="v"/>
            </a:pPr>
            <a:r>
              <a:rPr lang="en-US" sz="2200" dirty="0" smtClean="0"/>
              <a:t>Reduce downtime </a:t>
            </a:r>
          </a:p>
          <a:p>
            <a:pPr marL="1200150" lvl="2" indent="-285750"/>
            <a:r>
              <a:rPr lang="en-US" sz="2200" dirty="0" smtClean="0"/>
              <a:t>Moving from application level to module level</a:t>
            </a:r>
          </a:p>
          <a:p>
            <a:pPr marL="800100" lvl="1" indent="-342900">
              <a:buFont typeface="Wingdings" panose="05000000000000000000" pitchFamily="2" charset="2"/>
              <a:buChar char="v"/>
            </a:pPr>
            <a:r>
              <a:rPr lang="en-US" sz="2200" dirty="0" smtClean="0"/>
              <a:t>Compatible with TDD / CI-CD</a:t>
            </a:r>
          </a:p>
          <a:p>
            <a:pPr marL="800100" lvl="1" indent="-342900">
              <a:buFont typeface="Wingdings" panose="05000000000000000000" pitchFamily="2" charset="2"/>
              <a:buChar char="v"/>
            </a:pPr>
            <a:r>
              <a:rPr lang="en-US" sz="2200" dirty="0" smtClean="0"/>
              <a:t>Platform Independent Deployment</a:t>
            </a:r>
          </a:p>
          <a:p>
            <a:pPr marL="800100" lvl="1" indent="-342900">
              <a:buFont typeface="Wingdings" panose="05000000000000000000" pitchFamily="2" charset="2"/>
              <a:buChar char="v"/>
            </a:pPr>
            <a:r>
              <a:rPr lang="en-US" sz="2200" dirty="0" smtClean="0"/>
              <a:t>Better Performance &amp; Response Time</a:t>
            </a:r>
          </a:p>
          <a:p>
            <a:endParaRPr lang="en-US" dirty="0"/>
          </a:p>
        </p:txBody>
      </p:sp>
      <p:pic>
        <p:nvPicPr>
          <p:cNvPr id="4" name="Picture 3"/>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69199" y="2069977"/>
            <a:ext cx="532969" cy="567197"/>
          </a:xfrm>
          <a:prstGeom prst="rect">
            <a:avLst/>
          </a:prstGeom>
        </p:spPr>
      </p:pic>
      <p:sp>
        <p:nvSpPr>
          <p:cNvPr id="5" name="TextBox 4"/>
          <p:cNvSpPr txBox="1"/>
          <p:nvPr/>
        </p:nvSpPr>
        <p:spPr>
          <a:xfrm>
            <a:off x="9628045" y="2605028"/>
            <a:ext cx="1277973" cy="523220"/>
          </a:xfrm>
          <a:prstGeom prst="rect">
            <a:avLst/>
          </a:prstGeom>
          <a:noFill/>
        </p:spPr>
        <p:txBody>
          <a:bodyPr wrap="square" rtlCol="0">
            <a:spAutoFit/>
          </a:bodyPr>
          <a:lstStyle/>
          <a:p>
            <a:pPr algn="ctr"/>
            <a:r>
              <a:rPr lang="en-IN" sz="1400" dirty="0"/>
              <a:t>Improve </a:t>
            </a:r>
          </a:p>
          <a:p>
            <a:pPr algn="ctr"/>
            <a:r>
              <a:rPr lang="en-IN" sz="1400" dirty="0"/>
              <a:t>Performance</a:t>
            </a:r>
          </a:p>
        </p:txBody>
      </p:sp>
      <p:sp>
        <p:nvSpPr>
          <p:cNvPr id="6" name="TextBox 5"/>
          <p:cNvSpPr txBox="1"/>
          <p:nvPr/>
        </p:nvSpPr>
        <p:spPr>
          <a:xfrm>
            <a:off x="9684356" y="4487084"/>
            <a:ext cx="1162660" cy="307777"/>
          </a:xfrm>
          <a:prstGeom prst="rect">
            <a:avLst/>
          </a:prstGeom>
          <a:noFill/>
        </p:spPr>
        <p:txBody>
          <a:bodyPr wrap="square" rtlCol="0">
            <a:spAutoFit/>
          </a:bodyPr>
          <a:lstStyle/>
          <a:p>
            <a:r>
              <a:rPr lang="en-IN" sz="1400" dirty="0"/>
              <a:t>Code Reuse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6729" y="3686009"/>
            <a:ext cx="532969" cy="709994"/>
          </a:xfrm>
          <a:prstGeom prst="rect">
            <a:avLst/>
          </a:prstGeom>
        </p:spPr>
      </p:pic>
      <p:sp>
        <p:nvSpPr>
          <p:cNvPr id="8" name="TextBox 7"/>
          <p:cNvSpPr txBox="1"/>
          <p:nvPr/>
        </p:nvSpPr>
        <p:spPr>
          <a:xfrm>
            <a:off x="9595571" y="5668056"/>
            <a:ext cx="1275282" cy="523220"/>
          </a:xfrm>
          <a:prstGeom prst="rect">
            <a:avLst/>
          </a:prstGeom>
          <a:noFill/>
        </p:spPr>
        <p:txBody>
          <a:bodyPr wrap="square" rtlCol="0">
            <a:spAutoFit/>
          </a:bodyPr>
          <a:lstStyle/>
          <a:p>
            <a:pPr algn="ctr"/>
            <a:r>
              <a:rPr lang="en-IN" sz="1400" dirty="0"/>
              <a:t>Reduce Downtime</a:t>
            </a:r>
          </a:p>
        </p:txBody>
      </p:sp>
      <p:pic>
        <p:nvPicPr>
          <p:cNvPr id="9" name="Picture 8"/>
          <p:cNvPicPr>
            <a:picLocks noChangeAspect="1"/>
          </p:cNvPicPr>
          <p:nvPr/>
        </p:nvPicPr>
        <p:blipFill>
          <a:blip r:embed="rId4" cstate="hq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tretch>
            <a:fillRect/>
          </a:stretch>
        </p:blipFill>
        <p:spPr>
          <a:xfrm>
            <a:off x="9988057" y="5173715"/>
            <a:ext cx="490311" cy="490311"/>
          </a:xfrm>
          <a:prstGeom prst="rect">
            <a:avLst/>
          </a:prstGeom>
        </p:spPr>
      </p:pic>
    </p:spTree>
    <p:extLst>
      <p:ext uri="{BB962C8B-B14F-4D97-AF65-F5344CB8AC3E}">
        <p14:creationId xmlns:p14="http://schemas.microsoft.com/office/powerpoint/2010/main" val="37868367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IN" dirty="0"/>
              <a:t>.NET CORE</a:t>
            </a:r>
            <a:endParaRPr lang="en-US" dirty="0"/>
          </a:p>
        </p:txBody>
      </p:sp>
      <p:grpSp>
        <p:nvGrpSpPr>
          <p:cNvPr id="3" name="Group 2"/>
          <p:cNvGrpSpPr/>
          <p:nvPr/>
        </p:nvGrpSpPr>
        <p:grpSpPr>
          <a:xfrm>
            <a:off x="933061" y="1212820"/>
            <a:ext cx="7557796" cy="4833417"/>
            <a:chOff x="2174751" y="826843"/>
            <a:chExt cx="7826455" cy="5794949"/>
          </a:xfrm>
        </p:grpSpPr>
        <p:sp>
          <p:nvSpPr>
            <p:cNvPr id="4" name="圆角矩形 4">
              <a:extLst>
                <a:ext uri="{FF2B5EF4-FFF2-40B4-BE49-F238E27FC236}">
                  <a16:creationId xmlns:a16="http://schemas.microsoft.com/office/drawing/2014/main" id="{513B7B1B-1646-45DD-870B-DD7F19DAE845}"/>
                </a:ext>
              </a:extLst>
            </p:cNvPr>
            <p:cNvSpPr/>
            <p:nvPr/>
          </p:nvSpPr>
          <p:spPr>
            <a:xfrm>
              <a:off x="2174751" y="901313"/>
              <a:ext cx="3678146" cy="5592202"/>
            </a:xfrm>
            <a:prstGeom prst="roundRect">
              <a:avLst>
                <a:gd name="adj" fmla="val 10535"/>
              </a:avLst>
            </a:prstGeom>
            <a:solidFill>
              <a:srgbClr val="F7F7F7"/>
            </a:solidFill>
            <a:ln w="1905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177800" dist="889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圆角矩形 5">
              <a:extLst>
                <a:ext uri="{FF2B5EF4-FFF2-40B4-BE49-F238E27FC236}">
                  <a16:creationId xmlns:a16="http://schemas.microsoft.com/office/drawing/2014/main" id="{D3FB1613-4587-4040-82FC-DA3120A29A40}"/>
                </a:ext>
              </a:extLst>
            </p:cNvPr>
            <p:cNvSpPr/>
            <p:nvPr/>
          </p:nvSpPr>
          <p:spPr>
            <a:xfrm>
              <a:off x="6323060" y="904262"/>
              <a:ext cx="3678146" cy="5592202"/>
            </a:xfrm>
            <a:prstGeom prst="roundRect">
              <a:avLst>
                <a:gd name="adj" fmla="val 10535"/>
              </a:avLst>
            </a:prstGeom>
            <a:solidFill>
              <a:srgbClr val="F7F7F7"/>
            </a:solidFill>
            <a:ln w="1905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177800" dist="889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 name="组合 19">
              <a:extLst>
                <a:ext uri="{FF2B5EF4-FFF2-40B4-BE49-F238E27FC236}">
                  <a16:creationId xmlns:a16="http://schemas.microsoft.com/office/drawing/2014/main" id="{0367C49B-5F42-4A2D-B85E-52E90B4E62A3}"/>
                </a:ext>
              </a:extLst>
            </p:cNvPr>
            <p:cNvGrpSpPr/>
            <p:nvPr/>
          </p:nvGrpSpPr>
          <p:grpSpPr>
            <a:xfrm>
              <a:off x="5580744" y="1776445"/>
              <a:ext cx="1062460" cy="228999"/>
              <a:chOff x="4111386" y="2043778"/>
              <a:chExt cx="926499" cy="158012"/>
            </a:xfrm>
          </p:grpSpPr>
          <p:grpSp>
            <p:nvGrpSpPr>
              <p:cNvPr id="62" name="组合 11">
                <a:extLst>
                  <a:ext uri="{FF2B5EF4-FFF2-40B4-BE49-F238E27FC236}">
                    <a16:creationId xmlns:a16="http://schemas.microsoft.com/office/drawing/2014/main" id="{94A3087D-772F-4AE7-996E-8543D9554B38}"/>
                  </a:ext>
                </a:extLst>
              </p:cNvPr>
              <p:cNvGrpSpPr/>
              <p:nvPr/>
            </p:nvGrpSpPr>
            <p:grpSpPr>
              <a:xfrm>
                <a:off x="4879875" y="2043778"/>
                <a:ext cx="158010" cy="158012"/>
                <a:chOff x="4486616" y="3001075"/>
                <a:chExt cx="274695" cy="274699"/>
              </a:xfrm>
            </p:grpSpPr>
            <p:sp>
              <p:nvSpPr>
                <p:cNvPr id="68" name="椭圆 17">
                  <a:extLst>
                    <a:ext uri="{FF2B5EF4-FFF2-40B4-BE49-F238E27FC236}">
                      <a16:creationId xmlns:a16="http://schemas.microsoft.com/office/drawing/2014/main" id="{101D173B-EDFF-4F52-A508-F26B985A1453}"/>
                    </a:ext>
                  </a:extLst>
                </p:cNvPr>
                <p:cNvSpPr/>
                <p:nvPr/>
              </p:nvSpPr>
              <p:spPr>
                <a:xfrm rot="16200000">
                  <a:off x="4486614" y="3001077"/>
                  <a:ext cx="274699" cy="274695"/>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25400" cap="flat" cmpd="sng"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9" name="椭圆 18">
                  <a:extLst>
                    <a:ext uri="{FF2B5EF4-FFF2-40B4-BE49-F238E27FC236}">
                      <a16:creationId xmlns:a16="http://schemas.microsoft.com/office/drawing/2014/main" id="{338DEABC-D011-4D39-AE69-C31E10BA986E}"/>
                    </a:ext>
                  </a:extLst>
                </p:cNvPr>
                <p:cNvSpPr/>
                <p:nvPr/>
              </p:nvSpPr>
              <p:spPr>
                <a:xfrm rot="16200000">
                  <a:off x="4511585" y="3026055"/>
                  <a:ext cx="224753" cy="224751"/>
                </a:xfrm>
                <a:prstGeom prst="ellipse">
                  <a:avLst/>
                </a:prstGeom>
                <a:solidFill>
                  <a:sysClr val="windowText" lastClr="000000">
                    <a:lumMod val="65000"/>
                    <a:lumOff val="35000"/>
                  </a:sysClr>
                </a:solidFill>
                <a:ln w="25400" cap="flat" cmpd="sng" algn="ctr">
                  <a:noFill/>
                  <a:prstDash val="solid"/>
                </a:ln>
                <a:effectLst>
                  <a:innerShdw blurRad="12700" dist="127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63" name="组合 12">
                <a:extLst>
                  <a:ext uri="{FF2B5EF4-FFF2-40B4-BE49-F238E27FC236}">
                    <a16:creationId xmlns:a16="http://schemas.microsoft.com/office/drawing/2014/main" id="{DA942C2C-8CAD-44E8-B2DC-1893538F9CCA}"/>
                  </a:ext>
                </a:extLst>
              </p:cNvPr>
              <p:cNvGrpSpPr/>
              <p:nvPr/>
            </p:nvGrpSpPr>
            <p:grpSpPr>
              <a:xfrm>
                <a:off x="4111386" y="2043778"/>
                <a:ext cx="158010" cy="158012"/>
                <a:chOff x="4486616" y="3001075"/>
                <a:chExt cx="274695" cy="274699"/>
              </a:xfrm>
            </p:grpSpPr>
            <p:sp>
              <p:nvSpPr>
                <p:cNvPr id="66" name="椭圆 15">
                  <a:extLst>
                    <a:ext uri="{FF2B5EF4-FFF2-40B4-BE49-F238E27FC236}">
                      <a16:creationId xmlns:a16="http://schemas.microsoft.com/office/drawing/2014/main" id="{188C2282-7031-478C-8C66-38072F05BD6D}"/>
                    </a:ext>
                  </a:extLst>
                </p:cNvPr>
                <p:cNvSpPr/>
                <p:nvPr/>
              </p:nvSpPr>
              <p:spPr>
                <a:xfrm rot="16200000">
                  <a:off x="4486614" y="3001077"/>
                  <a:ext cx="274699" cy="274695"/>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25400" cap="flat" cmpd="sng"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椭圆 16">
                  <a:extLst>
                    <a:ext uri="{FF2B5EF4-FFF2-40B4-BE49-F238E27FC236}">
                      <a16:creationId xmlns:a16="http://schemas.microsoft.com/office/drawing/2014/main" id="{F08C449A-57AD-41F4-9561-545805176EC1}"/>
                    </a:ext>
                  </a:extLst>
                </p:cNvPr>
                <p:cNvSpPr/>
                <p:nvPr/>
              </p:nvSpPr>
              <p:spPr>
                <a:xfrm rot="16200000">
                  <a:off x="4511585" y="3026055"/>
                  <a:ext cx="224753" cy="224751"/>
                </a:xfrm>
                <a:prstGeom prst="ellipse">
                  <a:avLst/>
                </a:prstGeom>
                <a:solidFill>
                  <a:sysClr val="windowText" lastClr="000000">
                    <a:lumMod val="65000"/>
                    <a:lumOff val="35000"/>
                  </a:sysClr>
                </a:solidFill>
                <a:ln w="25400" cap="flat" cmpd="sng" algn="ctr">
                  <a:noFill/>
                  <a:prstDash val="solid"/>
                </a:ln>
                <a:effectLst>
                  <a:innerShdw blurRad="12700" dist="127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4" name="圆角矩形 13">
                <a:extLst>
                  <a:ext uri="{FF2B5EF4-FFF2-40B4-BE49-F238E27FC236}">
                    <a16:creationId xmlns:a16="http://schemas.microsoft.com/office/drawing/2014/main" id="{C7E5A74A-7450-46AC-9BCF-3F8994C3FCB2}"/>
                  </a:ext>
                </a:extLst>
              </p:cNvPr>
              <p:cNvSpPr/>
              <p:nvPr/>
            </p:nvSpPr>
            <p:spPr>
              <a:xfrm rot="16200000" flipH="1" flipV="1">
                <a:off x="4563173" y="1773812"/>
                <a:ext cx="22409" cy="748925"/>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9525"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圆角矩形 14">
                <a:extLst>
                  <a:ext uri="{FF2B5EF4-FFF2-40B4-BE49-F238E27FC236}">
                    <a16:creationId xmlns:a16="http://schemas.microsoft.com/office/drawing/2014/main" id="{3C2C0EFE-0EF2-4A04-B89C-24D3BF2096A7}"/>
                  </a:ext>
                </a:extLst>
              </p:cNvPr>
              <p:cNvSpPr/>
              <p:nvPr/>
            </p:nvSpPr>
            <p:spPr>
              <a:xfrm rot="16200000" flipH="1" flipV="1">
                <a:off x="4563173" y="1728247"/>
                <a:ext cx="22409" cy="748925"/>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9525"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7" name="组合 29">
              <a:extLst>
                <a:ext uri="{FF2B5EF4-FFF2-40B4-BE49-F238E27FC236}">
                  <a16:creationId xmlns:a16="http://schemas.microsoft.com/office/drawing/2014/main" id="{04CE1DD7-19FA-4C60-B107-00F0AE6FB9BA}"/>
                </a:ext>
              </a:extLst>
            </p:cNvPr>
            <p:cNvGrpSpPr/>
            <p:nvPr/>
          </p:nvGrpSpPr>
          <p:grpSpPr>
            <a:xfrm>
              <a:off x="5580744" y="3629804"/>
              <a:ext cx="1062460" cy="228999"/>
              <a:chOff x="4111386" y="2043792"/>
              <a:chExt cx="926499" cy="158013"/>
            </a:xfrm>
          </p:grpSpPr>
          <p:grpSp>
            <p:nvGrpSpPr>
              <p:cNvPr id="54" name="组合 30">
                <a:extLst>
                  <a:ext uri="{FF2B5EF4-FFF2-40B4-BE49-F238E27FC236}">
                    <a16:creationId xmlns:a16="http://schemas.microsoft.com/office/drawing/2014/main" id="{9A2F72E9-90A3-429C-BDCE-DEC54C4AC536}"/>
                  </a:ext>
                </a:extLst>
              </p:cNvPr>
              <p:cNvGrpSpPr/>
              <p:nvPr/>
            </p:nvGrpSpPr>
            <p:grpSpPr>
              <a:xfrm>
                <a:off x="4879875" y="2043792"/>
                <a:ext cx="158010" cy="158013"/>
                <a:chOff x="4486616" y="3001075"/>
                <a:chExt cx="274695" cy="274699"/>
              </a:xfrm>
            </p:grpSpPr>
            <p:sp>
              <p:nvSpPr>
                <p:cNvPr id="60" name="椭圆 36">
                  <a:extLst>
                    <a:ext uri="{FF2B5EF4-FFF2-40B4-BE49-F238E27FC236}">
                      <a16:creationId xmlns:a16="http://schemas.microsoft.com/office/drawing/2014/main" id="{2F509C0A-BF89-4B14-8C03-480CD9E15D67}"/>
                    </a:ext>
                  </a:extLst>
                </p:cNvPr>
                <p:cNvSpPr/>
                <p:nvPr/>
              </p:nvSpPr>
              <p:spPr>
                <a:xfrm rot="16200000">
                  <a:off x="4486614" y="3001077"/>
                  <a:ext cx="274699" cy="274695"/>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25400" cap="flat" cmpd="sng"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椭圆 37">
                  <a:extLst>
                    <a:ext uri="{FF2B5EF4-FFF2-40B4-BE49-F238E27FC236}">
                      <a16:creationId xmlns:a16="http://schemas.microsoft.com/office/drawing/2014/main" id="{ED795A17-5D91-4F6E-A039-F902F5812A42}"/>
                    </a:ext>
                  </a:extLst>
                </p:cNvPr>
                <p:cNvSpPr/>
                <p:nvPr/>
              </p:nvSpPr>
              <p:spPr>
                <a:xfrm rot="16200000">
                  <a:off x="4511586" y="3026030"/>
                  <a:ext cx="224751" cy="224751"/>
                </a:xfrm>
                <a:prstGeom prst="ellipse">
                  <a:avLst/>
                </a:prstGeom>
                <a:solidFill>
                  <a:sysClr val="windowText" lastClr="000000">
                    <a:lumMod val="65000"/>
                    <a:lumOff val="35000"/>
                  </a:sysClr>
                </a:solidFill>
                <a:ln w="25400" cap="flat" cmpd="sng" algn="ctr">
                  <a:noFill/>
                  <a:prstDash val="solid"/>
                </a:ln>
                <a:effectLst>
                  <a:innerShdw blurRad="12700" dist="127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合 31">
                <a:extLst>
                  <a:ext uri="{FF2B5EF4-FFF2-40B4-BE49-F238E27FC236}">
                    <a16:creationId xmlns:a16="http://schemas.microsoft.com/office/drawing/2014/main" id="{BD0BEB03-38E9-4E6C-9CD0-C30BE9FDCEE3}"/>
                  </a:ext>
                </a:extLst>
              </p:cNvPr>
              <p:cNvGrpSpPr/>
              <p:nvPr/>
            </p:nvGrpSpPr>
            <p:grpSpPr>
              <a:xfrm>
                <a:off x="4111386" y="2043792"/>
                <a:ext cx="158010" cy="158013"/>
                <a:chOff x="4486616" y="3001075"/>
                <a:chExt cx="274695" cy="274699"/>
              </a:xfrm>
            </p:grpSpPr>
            <p:sp>
              <p:nvSpPr>
                <p:cNvPr id="58" name="椭圆 34">
                  <a:extLst>
                    <a:ext uri="{FF2B5EF4-FFF2-40B4-BE49-F238E27FC236}">
                      <a16:creationId xmlns:a16="http://schemas.microsoft.com/office/drawing/2014/main" id="{FD4E6088-3608-4A5C-A29C-2F670597DE1E}"/>
                    </a:ext>
                  </a:extLst>
                </p:cNvPr>
                <p:cNvSpPr/>
                <p:nvPr/>
              </p:nvSpPr>
              <p:spPr>
                <a:xfrm rot="16200000">
                  <a:off x="4486614" y="3001077"/>
                  <a:ext cx="274699" cy="274695"/>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25400" cap="flat" cmpd="sng"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椭圆 35">
                  <a:extLst>
                    <a:ext uri="{FF2B5EF4-FFF2-40B4-BE49-F238E27FC236}">
                      <a16:creationId xmlns:a16="http://schemas.microsoft.com/office/drawing/2014/main" id="{069570B5-A000-4C44-87DE-61573F47346C}"/>
                    </a:ext>
                  </a:extLst>
                </p:cNvPr>
                <p:cNvSpPr/>
                <p:nvPr/>
              </p:nvSpPr>
              <p:spPr>
                <a:xfrm rot="16200000">
                  <a:off x="4511586" y="3026030"/>
                  <a:ext cx="224751" cy="224751"/>
                </a:xfrm>
                <a:prstGeom prst="ellipse">
                  <a:avLst/>
                </a:prstGeom>
                <a:solidFill>
                  <a:sysClr val="windowText" lastClr="000000">
                    <a:lumMod val="65000"/>
                    <a:lumOff val="35000"/>
                  </a:sysClr>
                </a:solidFill>
                <a:ln w="25400" cap="flat" cmpd="sng" algn="ctr">
                  <a:noFill/>
                  <a:prstDash val="solid"/>
                </a:ln>
                <a:effectLst>
                  <a:innerShdw blurRad="12700" dist="127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56" name="圆角矩形 32">
                <a:extLst>
                  <a:ext uri="{FF2B5EF4-FFF2-40B4-BE49-F238E27FC236}">
                    <a16:creationId xmlns:a16="http://schemas.microsoft.com/office/drawing/2014/main" id="{F229E8BE-4B9B-43C0-BC95-EB67447A7D7C}"/>
                  </a:ext>
                </a:extLst>
              </p:cNvPr>
              <p:cNvSpPr/>
              <p:nvPr/>
            </p:nvSpPr>
            <p:spPr>
              <a:xfrm rot="16200000" flipH="1" flipV="1">
                <a:off x="4563173" y="1773812"/>
                <a:ext cx="22409" cy="748925"/>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9525"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7" name="圆角矩形 33">
                <a:extLst>
                  <a:ext uri="{FF2B5EF4-FFF2-40B4-BE49-F238E27FC236}">
                    <a16:creationId xmlns:a16="http://schemas.microsoft.com/office/drawing/2014/main" id="{0EEE879B-6D29-411D-8E9B-29C56C8C11B2}"/>
                  </a:ext>
                </a:extLst>
              </p:cNvPr>
              <p:cNvSpPr/>
              <p:nvPr/>
            </p:nvSpPr>
            <p:spPr>
              <a:xfrm rot="16200000" flipH="1" flipV="1">
                <a:off x="4563173" y="1728247"/>
                <a:ext cx="22409" cy="748925"/>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9525"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8" name="Group 7"/>
            <p:cNvGrpSpPr/>
            <p:nvPr/>
          </p:nvGrpSpPr>
          <p:grpSpPr>
            <a:xfrm>
              <a:off x="2442234" y="826843"/>
              <a:ext cx="3174536" cy="2039314"/>
              <a:chOff x="2442234" y="901313"/>
              <a:chExt cx="3174536" cy="2039314"/>
            </a:xfrm>
          </p:grpSpPr>
          <p:grpSp>
            <p:nvGrpSpPr>
              <p:cNvPr id="49" name="组合 49">
                <a:extLst>
                  <a:ext uri="{FF2B5EF4-FFF2-40B4-BE49-F238E27FC236}">
                    <a16:creationId xmlns:a16="http://schemas.microsoft.com/office/drawing/2014/main" id="{40EE4E70-C6BB-4236-8F96-5E89B45FF69B}"/>
                  </a:ext>
                </a:extLst>
              </p:cNvPr>
              <p:cNvGrpSpPr/>
              <p:nvPr/>
            </p:nvGrpSpPr>
            <p:grpSpPr>
              <a:xfrm>
                <a:off x="2631041" y="901313"/>
                <a:ext cx="2734608" cy="2039314"/>
                <a:chOff x="2198560" y="1644530"/>
                <a:chExt cx="1749680" cy="596843"/>
              </a:xfrm>
            </p:grpSpPr>
            <p:pic>
              <p:nvPicPr>
                <p:cNvPr id="52" name="图片 47">
                  <a:extLst>
                    <a:ext uri="{FF2B5EF4-FFF2-40B4-BE49-F238E27FC236}">
                      <a16:creationId xmlns:a16="http://schemas.microsoft.com/office/drawing/2014/main" id="{73CAC709-7C17-426C-824A-76B0EB7DC9F3}"/>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53" name="图片 48">
                  <a:extLst>
                    <a:ext uri="{FF2B5EF4-FFF2-40B4-BE49-F238E27FC236}">
                      <a16:creationId xmlns:a16="http://schemas.microsoft.com/office/drawing/2014/main" id="{11829854-F087-42B2-97CF-85D8EC367180}"/>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50" name="文本框 113">
                <a:extLst>
                  <a:ext uri="{FF2B5EF4-FFF2-40B4-BE49-F238E27FC236}">
                    <a16:creationId xmlns:a16="http://schemas.microsoft.com/office/drawing/2014/main" id="{E91C6D8B-3C2C-4D3A-9081-CAC659FE60B7}"/>
                  </a:ext>
                </a:extLst>
              </p:cNvPr>
              <p:cNvSpPr txBox="1"/>
              <p:nvPr/>
            </p:nvSpPr>
            <p:spPr>
              <a:xfrm>
                <a:off x="2442234" y="1189157"/>
                <a:ext cx="30056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E87071"/>
                    </a:solidFill>
                    <a:effectLst/>
                    <a:uLnTx/>
                    <a:uFillTx/>
                    <a:latin typeface="Calibri" panose="020F0502020204030204"/>
                    <a:ea typeface="时尚中黑简体" panose="01010104010101010101" pitchFamily="2" charset="-122"/>
                    <a:cs typeface="+mn-cs"/>
                  </a:rPr>
                  <a:t>Cross</a:t>
                </a:r>
                <a:r>
                  <a:rPr kumimoji="0" lang="en-US" altLang="zh-CN" b="1" i="0" u="none" strike="noStrike" kern="0" cap="none" spc="0" normalizeH="0" noProof="0" dirty="0">
                    <a:ln>
                      <a:noFill/>
                    </a:ln>
                    <a:solidFill>
                      <a:srgbClr val="E87071"/>
                    </a:solidFill>
                    <a:effectLst/>
                    <a:uLnTx/>
                    <a:uFillTx/>
                    <a:latin typeface="Calibri" panose="020F0502020204030204"/>
                    <a:ea typeface="时尚中黑简体" panose="01010104010101010101" pitchFamily="2" charset="-122"/>
                    <a:cs typeface="+mn-cs"/>
                  </a:rPr>
                  <a:t> Platform</a:t>
                </a:r>
                <a:endParaRPr kumimoji="0" lang="en-US" altLang="zh-CN" b="1" i="0" u="none" strike="noStrike" kern="0" cap="none" spc="0" normalizeH="0" baseline="0" noProof="0" dirty="0">
                  <a:ln>
                    <a:noFill/>
                  </a:ln>
                  <a:solidFill>
                    <a:srgbClr val="E87071"/>
                  </a:solidFill>
                  <a:effectLst/>
                  <a:uLnTx/>
                  <a:uFillTx/>
                  <a:latin typeface="Calibri" panose="020F0502020204030204"/>
                  <a:ea typeface="时尚中黑简体" panose="01010104010101010101" pitchFamily="2" charset="-122"/>
                  <a:cs typeface="+mn-cs"/>
                </a:endParaRPr>
              </a:p>
            </p:txBody>
          </p:sp>
          <p:sp>
            <p:nvSpPr>
              <p:cNvPr id="51" name="TextBox 50"/>
              <p:cNvSpPr txBox="1"/>
              <p:nvPr/>
            </p:nvSpPr>
            <p:spPr>
              <a:xfrm>
                <a:off x="2515859" y="1610592"/>
                <a:ext cx="3100911" cy="1224673"/>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t>Code Reusability</a:t>
                </a:r>
              </a:p>
              <a:p>
                <a:pPr marL="285750" indent="-285750">
                  <a:buFont typeface="Wingdings" panose="05000000000000000000" pitchFamily="2" charset="2"/>
                  <a:buChar char="Ø"/>
                </a:pPr>
                <a:r>
                  <a:rPr lang="en-IN" sz="1400" dirty="0"/>
                  <a:t>Support Parallel development</a:t>
                </a:r>
              </a:p>
              <a:p>
                <a:pPr marL="285750" indent="-285750">
                  <a:buFont typeface="Wingdings" panose="05000000000000000000" pitchFamily="2" charset="2"/>
                  <a:buChar char="Ø"/>
                </a:pPr>
                <a:r>
                  <a:rPr lang="en-IN" sz="1400" dirty="0"/>
                  <a:t>Allow very quick communications</a:t>
                </a:r>
              </a:p>
              <a:p>
                <a:endParaRPr lang="en-IN" dirty="0"/>
              </a:p>
            </p:txBody>
          </p:sp>
        </p:grpSp>
        <p:grpSp>
          <p:nvGrpSpPr>
            <p:cNvPr id="9" name="Group 8"/>
            <p:cNvGrpSpPr/>
            <p:nvPr/>
          </p:nvGrpSpPr>
          <p:grpSpPr>
            <a:xfrm>
              <a:off x="2442234" y="2704660"/>
              <a:ext cx="3247970" cy="2039314"/>
              <a:chOff x="2442234" y="2794271"/>
              <a:chExt cx="3247970" cy="2039314"/>
            </a:xfrm>
          </p:grpSpPr>
          <p:grpSp>
            <p:nvGrpSpPr>
              <p:cNvPr id="44" name="组合 49">
                <a:extLst>
                  <a:ext uri="{FF2B5EF4-FFF2-40B4-BE49-F238E27FC236}">
                    <a16:creationId xmlns:a16="http://schemas.microsoft.com/office/drawing/2014/main" id="{40EE4E70-C6BB-4236-8F96-5E89B45FF69B}"/>
                  </a:ext>
                </a:extLst>
              </p:cNvPr>
              <p:cNvGrpSpPr/>
              <p:nvPr/>
            </p:nvGrpSpPr>
            <p:grpSpPr>
              <a:xfrm>
                <a:off x="2594050" y="2794271"/>
                <a:ext cx="2734608" cy="2039314"/>
                <a:chOff x="2198560" y="1644530"/>
                <a:chExt cx="1749680" cy="596843"/>
              </a:xfrm>
            </p:grpSpPr>
            <p:pic>
              <p:nvPicPr>
                <p:cNvPr id="47" name="图片 47">
                  <a:extLst>
                    <a:ext uri="{FF2B5EF4-FFF2-40B4-BE49-F238E27FC236}">
                      <a16:creationId xmlns:a16="http://schemas.microsoft.com/office/drawing/2014/main" id="{73CAC709-7C17-426C-824A-76B0EB7DC9F3}"/>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48" name="图片 48">
                  <a:extLst>
                    <a:ext uri="{FF2B5EF4-FFF2-40B4-BE49-F238E27FC236}">
                      <a16:creationId xmlns:a16="http://schemas.microsoft.com/office/drawing/2014/main" id="{11829854-F087-42B2-97CF-85D8EC367180}"/>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45" name="文本框 113">
                <a:extLst>
                  <a:ext uri="{FF2B5EF4-FFF2-40B4-BE49-F238E27FC236}">
                    <a16:creationId xmlns:a16="http://schemas.microsoft.com/office/drawing/2014/main" id="{E91C6D8B-3C2C-4D3A-9081-CAC659FE60B7}"/>
                  </a:ext>
                </a:extLst>
              </p:cNvPr>
              <p:cNvSpPr txBox="1"/>
              <p:nvPr/>
            </p:nvSpPr>
            <p:spPr>
              <a:xfrm>
                <a:off x="2442234" y="3143374"/>
                <a:ext cx="30056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E87071"/>
                    </a:solidFill>
                    <a:effectLst/>
                    <a:uLnTx/>
                    <a:uFillTx/>
                    <a:latin typeface="Calibri" panose="020F0502020204030204"/>
                    <a:ea typeface="时尚中黑简体" panose="01010104010101010101" pitchFamily="2" charset="-122"/>
                    <a:cs typeface="+mn-cs"/>
                  </a:rPr>
                  <a:t>Mature</a:t>
                </a:r>
                <a:r>
                  <a:rPr kumimoji="0" lang="en-US" altLang="zh-CN" b="1" i="0" u="none" strike="noStrike" kern="0" cap="none" spc="0" normalizeH="0" noProof="0" dirty="0">
                    <a:ln>
                      <a:noFill/>
                    </a:ln>
                    <a:solidFill>
                      <a:srgbClr val="E87071"/>
                    </a:solidFill>
                    <a:effectLst/>
                    <a:uLnTx/>
                    <a:uFillTx/>
                    <a:latin typeface="Calibri" panose="020F0502020204030204"/>
                    <a:ea typeface="时尚中黑简体" panose="01010104010101010101" pitchFamily="2" charset="-122"/>
                    <a:cs typeface="+mn-cs"/>
                  </a:rPr>
                  <a:t> Framework</a:t>
                </a:r>
                <a:endParaRPr kumimoji="0" lang="en-US" altLang="zh-CN" b="1" i="0" u="none" strike="noStrike" kern="0" cap="none" spc="0" normalizeH="0" baseline="0" noProof="0" dirty="0">
                  <a:ln>
                    <a:noFill/>
                  </a:ln>
                  <a:solidFill>
                    <a:srgbClr val="E87071"/>
                  </a:solidFill>
                  <a:effectLst/>
                  <a:uLnTx/>
                  <a:uFillTx/>
                  <a:latin typeface="Calibri" panose="020F0502020204030204"/>
                  <a:ea typeface="时尚中黑简体" panose="01010104010101010101" pitchFamily="2" charset="-122"/>
                  <a:cs typeface="+mn-cs"/>
                </a:endParaRPr>
              </a:p>
            </p:txBody>
          </p:sp>
          <p:sp>
            <p:nvSpPr>
              <p:cNvPr id="46" name="TextBox 45"/>
              <p:cNvSpPr txBox="1"/>
              <p:nvPr/>
            </p:nvSpPr>
            <p:spPr>
              <a:xfrm>
                <a:off x="2589293" y="3512706"/>
                <a:ext cx="3100911" cy="1150449"/>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t>Stable </a:t>
                </a:r>
              </a:p>
              <a:p>
                <a:pPr marL="285750" indent="-285750">
                  <a:buFont typeface="Wingdings" panose="05000000000000000000" pitchFamily="2" charset="2"/>
                  <a:buChar char="Ø"/>
                </a:pPr>
                <a:r>
                  <a:rPr lang="en-IN" sz="1400" dirty="0"/>
                  <a:t>Easy Maintenance</a:t>
                </a:r>
              </a:p>
              <a:p>
                <a:pPr marL="285750" indent="-285750">
                  <a:buFont typeface="Wingdings" panose="05000000000000000000" pitchFamily="2" charset="2"/>
                  <a:buChar char="Ø"/>
                </a:pPr>
                <a:r>
                  <a:rPr lang="en-IN" sz="1400" dirty="0"/>
                  <a:t>Cost Effective</a:t>
                </a:r>
              </a:p>
              <a:p>
                <a:pPr marL="285750" indent="-285750">
                  <a:buFont typeface="Wingdings" panose="05000000000000000000" pitchFamily="2" charset="2"/>
                  <a:buChar char="Ø"/>
                </a:pPr>
                <a:endParaRPr lang="en-IN" sz="1400" dirty="0"/>
              </a:p>
            </p:txBody>
          </p:sp>
        </p:grpSp>
        <p:grpSp>
          <p:nvGrpSpPr>
            <p:cNvPr id="10" name="Group 9"/>
            <p:cNvGrpSpPr/>
            <p:nvPr/>
          </p:nvGrpSpPr>
          <p:grpSpPr>
            <a:xfrm>
              <a:off x="2341009" y="4582478"/>
              <a:ext cx="3247970" cy="2039314"/>
              <a:chOff x="2341009" y="4656948"/>
              <a:chExt cx="3247970" cy="2039314"/>
            </a:xfrm>
          </p:grpSpPr>
          <p:grpSp>
            <p:nvGrpSpPr>
              <p:cNvPr id="39" name="组合 49">
                <a:extLst>
                  <a:ext uri="{FF2B5EF4-FFF2-40B4-BE49-F238E27FC236}">
                    <a16:creationId xmlns:a16="http://schemas.microsoft.com/office/drawing/2014/main" id="{40EE4E70-C6BB-4236-8F96-5E89B45FF69B}"/>
                  </a:ext>
                </a:extLst>
              </p:cNvPr>
              <p:cNvGrpSpPr/>
              <p:nvPr/>
            </p:nvGrpSpPr>
            <p:grpSpPr>
              <a:xfrm>
                <a:off x="2492825" y="4656948"/>
                <a:ext cx="2734608" cy="2039314"/>
                <a:chOff x="2198560" y="1644530"/>
                <a:chExt cx="1749680" cy="596843"/>
              </a:xfrm>
            </p:grpSpPr>
            <p:pic>
              <p:nvPicPr>
                <p:cNvPr id="42" name="图片 47">
                  <a:extLst>
                    <a:ext uri="{FF2B5EF4-FFF2-40B4-BE49-F238E27FC236}">
                      <a16:creationId xmlns:a16="http://schemas.microsoft.com/office/drawing/2014/main" id="{73CAC709-7C17-426C-824A-76B0EB7DC9F3}"/>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43" name="图片 48">
                  <a:extLst>
                    <a:ext uri="{FF2B5EF4-FFF2-40B4-BE49-F238E27FC236}">
                      <a16:creationId xmlns:a16="http://schemas.microsoft.com/office/drawing/2014/main" id="{11829854-F087-42B2-97CF-85D8EC367180}"/>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40" name="文本框 113">
                <a:extLst>
                  <a:ext uri="{FF2B5EF4-FFF2-40B4-BE49-F238E27FC236}">
                    <a16:creationId xmlns:a16="http://schemas.microsoft.com/office/drawing/2014/main" id="{E91C6D8B-3C2C-4D3A-9081-CAC659FE60B7}"/>
                  </a:ext>
                </a:extLst>
              </p:cNvPr>
              <p:cNvSpPr txBox="1"/>
              <p:nvPr/>
            </p:nvSpPr>
            <p:spPr>
              <a:xfrm>
                <a:off x="2341009" y="5006051"/>
                <a:ext cx="30056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kern="0" noProof="0" dirty="0">
                    <a:solidFill>
                      <a:srgbClr val="E87071"/>
                    </a:solidFill>
                    <a:latin typeface="Calibri" panose="020F0502020204030204"/>
                    <a:ea typeface="时尚中黑简体" panose="01010104010101010101" pitchFamily="2" charset="-122"/>
                  </a:rPr>
                  <a:t>Performance Ready</a:t>
                </a:r>
                <a:endParaRPr kumimoji="0" lang="en-US" altLang="zh-CN" b="1" i="0" u="none" strike="noStrike" kern="0" cap="none" spc="0" normalizeH="0" baseline="0" noProof="0" dirty="0">
                  <a:ln>
                    <a:noFill/>
                  </a:ln>
                  <a:solidFill>
                    <a:srgbClr val="E87071"/>
                  </a:solidFill>
                  <a:effectLst/>
                  <a:uLnTx/>
                  <a:uFillTx/>
                  <a:latin typeface="Calibri" panose="020F0502020204030204"/>
                  <a:ea typeface="时尚中黑简体" panose="01010104010101010101" pitchFamily="2" charset="-122"/>
                  <a:cs typeface="+mn-cs"/>
                </a:endParaRPr>
              </a:p>
            </p:txBody>
          </p:sp>
          <p:sp>
            <p:nvSpPr>
              <p:cNvPr id="41" name="TextBox 40"/>
              <p:cNvSpPr txBox="1"/>
              <p:nvPr/>
            </p:nvSpPr>
            <p:spPr>
              <a:xfrm>
                <a:off x="2488068" y="5375383"/>
                <a:ext cx="3100911" cy="630892"/>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t>With the re-compilation it optimizes the code directly</a:t>
                </a:r>
              </a:p>
            </p:txBody>
          </p:sp>
        </p:grpSp>
        <p:grpSp>
          <p:nvGrpSpPr>
            <p:cNvPr id="11" name="Group 10"/>
            <p:cNvGrpSpPr/>
            <p:nvPr/>
          </p:nvGrpSpPr>
          <p:grpSpPr>
            <a:xfrm>
              <a:off x="6709432" y="826843"/>
              <a:ext cx="3174536" cy="2193730"/>
              <a:chOff x="2442234" y="901313"/>
              <a:chExt cx="3174536" cy="2193730"/>
            </a:xfrm>
          </p:grpSpPr>
          <p:grpSp>
            <p:nvGrpSpPr>
              <p:cNvPr id="34" name="组合 49">
                <a:extLst>
                  <a:ext uri="{FF2B5EF4-FFF2-40B4-BE49-F238E27FC236}">
                    <a16:creationId xmlns:a16="http://schemas.microsoft.com/office/drawing/2014/main" id="{40EE4E70-C6BB-4236-8F96-5E89B45FF69B}"/>
                  </a:ext>
                </a:extLst>
              </p:cNvPr>
              <p:cNvGrpSpPr/>
              <p:nvPr/>
            </p:nvGrpSpPr>
            <p:grpSpPr>
              <a:xfrm>
                <a:off x="2631041" y="901313"/>
                <a:ext cx="2734608" cy="2039314"/>
                <a:chOff x="2198560" y="1644530"/>
                <a:chExt cx="1749680" cy="596843"/>
              </a:xfrm>
            </p:grpSpPr>
            <p:pic>
              <p:nvPicPr>
                <p:cNvPr id="37" name="图片 47">
                  <a:extLst>
                    <a:ext uri="{FF2B5EF4-FFF2-40B4-BE49-F238E27FC236}">
                      <a16:creationId xmlns:a16="http://schemas.microsoft.com/office/drawing/2014/main" id="{73CAC709-7C17-426C-824A-76B0EB7DC9F3}"/>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38" name="图片 48">
                  <a:extLst>
                    <a:ext uri="{FF2B5EF4-FFF2-40B4-BE49-F238E27FC236}">
                      <a16:creationId xmlns:a16="http://schemas.microsoft.com/office/drawing/2014/main" id="{11829854-F087-42B2-97CF-85D8EC367180}"/>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35" name="文本框 113">
                <a:extLst>
                  <a:ext uri="{FF2B5EF4-FFF2-40B4-BE49-F238E27FC236}">
                    <a16:creationId xmlns:a16="http://schemas.microsoft.com/office/drawing/2014/main" id="{E91C6D8B-3C2C-4D3A-9081-CAC659FE60B7}"/>
                  </a:ext>
                </a:extLst>
              </p:cNvPr>
              <p:cNvSpPr txBox="1"/>
              <p:nvPr/>
            </p:nvSpPr>
            <p:spPr>
              <a:xfrm>
                <a:off x="2442234" y="1189157"/>
                <a:ext cx="30056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E87071"/>
                    </a:solidFill>
                    <a:effectLst/>
                    <a:uLnTx/>
                    <a:uFillTx/>
                    <a:latin typeface="Calibri" panose="020F0502020204030204"/>
                    <a:ea typeface="时尚中黑简体" panose="01010104010101010101" pitchFamily="2" charset="-122"/>
                    <a:cs typeface="+mn-cs"/>
                  </a:rPr>
                  <a:t>Open</a:t>
                </a:r>
                <a:r>
                  <a:rPr kumimoji="0" lang="en-US" altLang="zh-CN" b="1" i="0" u="none" strike="noStrike" kern="0" cap="none" spc="0" normalizeH="0" noProof="0" dirty="0">
                    <a:ln>
                      <a:noFill/>
                    </a:ln>
                    <a:solidFill>
                      <a:srgbClr val="E87071"/>
                    </a:solidFill>
                    <a:effectLst/>
                    <a:uLnTx/>
                    <a:uFillTx/>
                    <a:latin typeface="Calibri" panose="020F0502020204030204"/>
                    <a:ea typeface="时尚中黑简体" panose="01010104010101010101" pitchFamily="2" charset="-122"/>
                    <a:cs typeface="+mn-cs"/>
                  </a:rPr>
                  <a:t> Source</a:t>
                </a:r>
                <a:endParaRPr kumimoji="0" lang="en-US" altLang="zh-CN" b="1" i="0" u="none" strike="noStrike" kern="0" cap="none" spc="0" normalizeH="0" baseline="0" noProof="0" dirty="0">
                  <a:ln>
                    <a:noFill/>
                  </a:ln>
                  <a:solidFill>
                    <a:srgbClr val="E87071"/>
                  </a:solidFill>
                  <a:effectLst/>
                  <a:uLnTx/>
                  <a:uFillTx/>
                  <a:latin typeface="Calibri" panose="020F0502020204030204"/>
                  <a:ea typeface="时尚中黑简体" panose="01010104010101010101" pitchFamily="2" charset="-122"/>
                  <a:cs typeface="+mn-cs"/>
                </a:endParaRPr>
              </a:p>
            </p:txBody>
          </p:sp>
          <p:sp>
            <p:nvSpPr>
              <p:cNvPr id="36" name="TextBox 35"/>
              <p:cNvSpPr txBox="1"/>
              <p:nvPr/>
            </p:nvSpPr>
            <p:spPr>
              <a:xfrm>
                <a:off x="2515859" y="1610592"/>
                <a:ext cx="3100911" cy="1484451"/>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t>Faster Time To Market</a:t>
                </a:r>
              </a:p>
              <a:p>
                <a:pPr marL="285750" indent="-285750">
                  <a:buFont typeface="Wingdings" panose="05000000000000000000" pitchFamily="2" charset="2"/>
                  <a:buChar char="Ø"/>
                </a:pPr>
                <a:r>
                  <a:rPr lang="en-IN" sz="1400" dirty="0"/>
                  <a:t>Transparency &amp; Reliability</a:t>
                </a:r>
              </a:p>
              <a:p>
                <a:pPr marL="285750" indent="-285750">
                  <a:buFont typeface="Wingdings" panose="05000000000000000000" pitchFamily="2" charset="2"/>
                  <a:buChar char="Ø"/>
                </a:pPr>
                <a:r>
                  <a:rPr lang="en-IN" sz="1400" dirty="0"/>
                  <a:t>Freedom from Lock-In</a:t>
                </a:r>
              </a:p>
              <a:p>
                <a:endParaRPr lang="en-IN" sz="1400" dirty="0"/>
              </a:p>
              <a:p>
                <a:endParaRPr lang="en-IN" dirty="0"/>
              </a:p>
            </p:txBody>
          </p:sp>
        </p:grpSp>
        <p:grpSp>
          <p:nvGrpSpPr>
            <p:cNvPr id="12" name="Group 11"/>
            <p:cNvGrpSpPr/>
            <p:nvPr/>
          </p:nvGrpSpPr>
          <p:grpSpPr>
            <a:xfrm>
              <a:off x="6709432" y="2704660"/>
              <a:ext cx="3247970" cy="2039314"/>
              <a:chOff x="2442234" y="2794271"/>
              <a:chExt cx="3247970" cy="2039314"/>
            </a:xfrm>
          </p:grpSpPr>
          <p:grpSp>
            <p:nvGrpSpPr>
              <p:cNvPr id="29" name="组合 49">
                <a:extLst>
                  <a:ext uri="{FF2B5EF4-FFF2-40B4-BE49-F238E27FC236}">
                    <a16:creationId xmlns:a16="http://schemas.microsoft.com/office/drawing/2014/main" id="{40EE4E70-C6BB-4236-8F96-5E89B45FF69B}"/>
                  </a:ext>
                </a:extLst>
              </p:cNvPr>
              <p:cNvGrpSpPr/>
              <p:nvPr/>
            </p:nvGrpSpPr>
            <p:grpSpPr>
              <a:xfrm>
                <a:off x="2594050" y="2794271"/>
                <a:ext cx="2734608" cy="2039314"/>
                <a:chOff x="2198560" y="1644530"/>
                <a:chExt cx="1749680" cy="596843"/>
              </a:xfrm>
            </p:grpSpPr>
            <p:pic>
              <p:nvPicPr>
                <p:cNvPr id="32" name="图片 47">
                  <a:extLst>
                    <a:ext uri="{FF2B5EF4-FFF2-40B4-BE49-F238E27FC236}">
                      <a16:creationId xmlns:a16="http://schemas.microsoft.com/office/drawing/2014/main" id="{73CAC709-7C17-426C-824A-76B0EB7DC9F3}"/>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33" name="图片 48">
                  <a:extLst>
                    <a:ext uri="{FF2B5EF4-FFF2-40B4-BE49-F238E27FC236}">
                      <a16:creationId xmlns:a16="http://schemas.microsoft.com/office/drawing/2014/main" id="{11829854-F087-42B2-97CF-85D8EC367180}"/>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30" name="文本框 113">
                <a:extLst>
                  <a:ext uri="{FF2B5EF4-FFF2-40B4-BE49-F238E27FC236}">
                    <a16:creationId xmlns:a16="http://schemas.microsoft.com/office/drawing/2014/main" id="{E91C6D8B-3C2C-4D3A-9081-CAC659FE60B7}"/>
                  </a:ext>
                </a:extLst>
              </p:cNvPr>
              <p:cNvSpPr txBox="1"/>
              <p:nvPr/>
            </p:nvSpPr>
            <p:spPr>
              <a:xfrm>
                <a:off x="2442234" y="3143374"/>
                <a:ext cx="30056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E87071"/>
                    </a:solidFill>
                    <a:effectLst/>
                    <a:uLnTx/>
                    <a:uFillTx/>
                    <a:latin typeface="Calibri" panose="020F0502020204030204"/>
                    <a:ea typeface="时尚中黑简体" panose="01010104010101010101" pitchFamily="2" charset="-122"/>
                    <a:cs typeface="+mn-cs"/>
                  </a:rPr>
                  <a:t>Secure</a:t>
                </a:r>
              </a:p>
            </p:txBody>
          </p:sp>
          <p:sp>
            <p:nvSpPr>
              <p:cNvPr id="31" name="TextBox 30"/>
              <p:cNvSpPr txBox="1"/>
              <p:nvPr/>
            </p:nvSpPr>
            <p:spPr>
              <a:xfrm>
                <a:off x="2589293" y="3512706"/>
                <a:ext cx="3100911" cy="885610"/>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t>Easy Mechanism for Authentication, Authorization &amp; Attack Prevention</a:t>
                </a:r>
              </a:p>
            </p:txBody>
          </p:sp>
        </p:grpSp>
        <p:grpSp>
          <p:nvGrpSpPr>
            <p:cNvPr id="13" name="Group 12"/>
            <p:cNvGrpSpPr/>
            <p:nvPr/>
          </p:nvGrpSpPr>
          <p:grpSpPr>
            <a:xfrm>
              <a:off x="6608207" y="4582478"/>
              <a:ext cx="3247970" cy="2039314"/>
              <a:chOff x="2341009" y="4656948"/>
              <a:chExt cx="3247970" cy="2039314"/>
            </a:xfrm>
          </p:grpSpPr>
          <p:grpSp>
            <p:nvGrpSpPr>
              <p:cNvPr id="24" name="组合 49">
                <a:extLst>
                  <a:ext uri="{FF2B5EF4-FFF2-40B4-BE49-F238E27FC236}">
                    <a16:creationId xmlns:a16="http://schemas.microsoft.com/office/drawing/2014/main" id="{40EE4E70-C6BB-4236-8F96-5E89B45FF69B}"/>
                  </a:ext>
                </a:extLst>
              </p:cNvPr>
              <p:cNvGrpSpPr/>
              <p:nvPr/>
            </p:nvGrpSpPr>
            <p:grpSpPr>
              <a:xfrm>
                <a:off x="2492825" y="4656948"/>
                <a:ext cx="2734608" cy="2039314"/>
                <a:chOff x="2198560" y="1644530"/>
                <a:chExt cx="1749680" cy="596843"/>
              </a:xfrm>
            </p:grpSpPr>
            <p:pic>
              <p:nvPicPr>
                <p:cNvPr id="27" name="图片 47">
                  <a:extLst>
                    <a:ext uri="{FF2B5EF4-FFF2-40B4-BE49-F238E27FC236}">
                      <a16:creationId xmlns:a16="http://schemas.microsoft.com/office/drawing/2014/main" id="{73CAC709-7C17-426C-824A-76B0EB7DC9F3}"/>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28" name="图片 48">
                  <a:extLst>
                    <a:ext uri="{FF2B5EF4-FFF2-40B4-BE49-F238E27FC236}">
                      <a16:creationId xmlns:a16="http://schemas.microsoft.com/office/drawing/2014/main" id="{11829854-F087-42B2-97CF-85D8EC367180}"/>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25" name="文本框 113">
                <a:extLst>
                  <a:ext uri="{FF2B5EF4-FFF2-40B4-BE49-F238E27FC236}">
                    <a16:creationId xmlns:a16="http://schemas.microsoft.com/office/drawing/2014/main" id="{E91C6D8B-3C2C-4D3A-9081-CAC659FE60B7}"/>
                  </a:ext>
                </a:extLst>
              </p:cNvPr>
              <p:cNvSpPr txBox="1"/>
              <p:nvPr/>
            </p:nvSpPr>
            <p:spPr>
              <a:xfrm>
                <a:off x="2341009" y="5006051"/>
                <a:ext cx="30056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b="1" i="0" u="none" strike="noStrike" kern="0" cap="none" spc="0" normalizeH="0" baseline="0" noProof="0" dirty="0">
                  <a:ln>
                    <a:noFill/>
                  </a:ln>
                  <a:solidFill>
                    <a:srgbClr val="E87071"/>
                  </a:solidFill>
                  <a:effectLst/>
                  <a:uLnTx/>
                  <a:uFillTx/>
                  <a:latin typeface="Calibri" panose="020F0502020204030204"/>
                  <a:ea typeface="时尚中黑简体" panose="01010104010101010101" pitchFamily="2" charset="-122"/>
                  <a:cs typeface="+mn-cs"/>
                </a:endParaRPr>
              </a:p>
            </p:txBody>
          </p:sp>
          <p:sp>
            <p:nvSpPr>
              <p:cNvPr id="26" name="TextBox 25"/>
              <p:cNvSpPr txBox="1"/>
              <p:nvPr/>
            </p:nvSpPr>
            <p:spPr>
              <a:xfrm>
                <a:off x="2488068" y="5375383"/>
                <a:ext cx="3100911" cy="890671"/>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t>Created by Microsoft</a:t>
                </a:r>
              </a:p>
              <a:p>
                <a:pPr marL="285750" indent="-285750">
                  <a:buFont typeface="Wingdings" panose="05000000000000000000" pitchFamily="2" charset="2"/>
                  <a:buChar char="Ø"/>
                </a:pPr>
                <a:r>
                  <a:rPr lang="en-IN" sz="1400" dirty="0"/>
                  <a:t>Large Developer Community</a:t>
                </a:r>
              </a:p>
              <a:p>
                <a:pPr marL="285750" indent="-285750">
                  <a:buFont typeface="Wingdings" panose="05000000000000000000" pitchFamily="2" charset="2"/>
                  <a:buChar char="Ø"/>
                </a:pPr>
                <a:endParaRPr lang="en-IN" sz="1400" dirty="0"/>
              </a:p>
            </p:txBody>
          </p:sp>
        </p:grpSp>
        <p:grpSp>
          <p:nvGrpSpPr>
            <p:cNvPr id="14" name="组合 29">
              <a:extLst>
                <a:ext uri="{FF2B5EF4-FFF2-40B4-BE49-F238E27FC236}">
                  <a16:creationId xmlns:a16="http://schemas.microsoft.com/office/drawing/2014/main" id="{04CE1DD7-19FA-4C60-B107-00F0AE6FB9BA}"/>
                </a:ext>
              </a:extLst>
            </p:cNvPr>
            <p:cNvGrpSpPr/>
            <p:nvPr/>
          </p:nvGrpSpPr>
          <p:grpSpPr>
            <a:xfrm>
              <a:off x="5568352" y="5483163"/>
              <a:ext cx="1062460" cy="228999"/>
              <a:chOff x="4111386" y="2043792"/>
              <a:chExt cx="926499" cy="158013"/>
            </a:xfrm>
          </p:grpSpPr>
          <p:grpSp>
            <p:nvGrpSpPr>
              <p:cNvPr id="16" name="组合 30">
                <a:extLst>
                  <a:ext uri="{FF2B5EF4-FFF2-40B4-BE49-F238E27FC236}">
                    <a16:creationId xmlns:a16="http://schemas.microsoft.com/office/drawing/2014/main" id="{9A2F72E9-90A3-429C-BDCE-DEC54C4AC536}"/>
                  </a:ext>
                </a:extLst>
              </p:cNvPr>
              <p:cNvGrpSpPr/>
              <p:nvPr/>
            </p:nvGrpSpPr>
            <p:grpSpPr>
              <a:xfrm>
                <a:off x="4879875" y="2043792"/>
                <a:ext cx="158010" cy="158013"/>
                <a:chOff x="4486616" y="3001075"/>
                <a:chExt cx="274695" cy="274699"/>
              </a:xfrm>
            </p:grpSpPr>
            <p:sp>
              <p:nvSpPr>
                <p:cNvPr id="22" name="椭圆 36">
                  <a:extLst>
                    <a:ext uri="{FF2B5EF4-FFF2-40B4-BE49-F238E27FC236}">
                      <a16:creationId xmlns:a16="http://schemas.microsoft.com/office/drawing/2014/main" id="{2F509C0A-BF89-4B14-8C03-480CD9E15D67}"/>
                    </a:ext>
                  </a:extLst>
                </p:cNvPr>
                <p:cNvSpPr/>
                <p:nvPr/>
              </p:nvSpPr>
              <p:spPr>
                <a:xfrm rot="16200000">
                  <a:off x="4486614" y="3001077"/>
                  <a:ext cx="274699" cy="274695"/>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25400" cap="flat" cmpd="sng"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椭圆 37">
                  <a:extLst>
                    <a:ext uri="{FF2B5EF4-FFF2-40B4-BE49-F238E27FC236}">
                      <a16:creationId xmlns:a16="http://schemas.microsoft.com/office/drawing/2014/main" id="{ED795A17-5D91-4F6E-A039-F902F5812A42}"/>
                    </a:ext>
                  </a:extLst>
                </p:cNvPr>
                <p:cNvSpPr/>
                <p:nvPr/>
              </p:nvSpPr>
              <p:spPr>
                <a:xfrm rot="16200000">
                  <a:off x="4511586" y="3026030"/>
                  <a:ext cx="224751" cy="224751"/>
                </a:xfrm>
                <a:prstGeom prst="ellipse">
                  <a:avLst/>
                </a:prstGeom>
                <a:solidFill>
                  <a:sysClr val="windowText" lastClr="000000">
                    <a:lumMod val="65000"/>
                    <a:lumOff val="35000"/>
                  </a:sysClr>
                </a:solidFill>
                <a:ln w="25400" cap="flat" cmpd="sng" algn="ctr">
                  <a:noFill/>
                  <a:prstDash val="solid"/>
                </a:ln>
                <a:effectLst>
                  <a:innerShdw blurRad="12700" dist="127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7" name="组合 31">
                <a:extLst>
                  <a:ext uri="{FF2B5EF4-FFF2-40B4-BE49-F238E27FC236}">
                    <a16:creationId xmlns:a16="http://schemas.microsoft.com/office/drawing/2014/main" id="{BD0BEB03-38E9-4E6C-9CD0-C30BE9FDCEE3}"/>
                  </a:ext>
                </a:extLst>
              </p:cNvPr>
              <p:cNvGrpSpPr/>
              <p:nvPr/>
            </p:nvGrpSpPr>
            <p:grpSpPr>
              <a:xfrm>
                <a:off x="4111386" y="2043792"/>
                <a:ext cx="158010" cy="158013"/>
                <a:chOff x="4486616" y="3001075"/>
                <a:chExt cx="274695" cy="274699"/>
              </a:xfrm>
            </p:grpSpPr>
            <p:sp>
              <p:nvSpPr>
                <p:cNvPr id="20" name="椭圆 34">
                  <a:extLst>
                    <a:ext uri="{FF2B5EF4-FFF2-40B4-BE49-F238E27FC236}">
                      <a16:creationId xmlns:a16="http://schemas.microsoft.com/office/drawing/2014/main" id="{FD4E6088-3608-4A5C-A29C-2F670597DE1E}"/>
                    </a:ext>
                  </a:extLst>
                </p:cNvPr>
                <p:cNvSpPr/>
                <p:nvPr/>
              </p:nvSpPr>
              <p:spPr>
                <a:xfrm rot="16200000">
                  <a:off x="4486614" y="3001077"/>
                  <a:ext cx="274699" cy="274695"/>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25400" cap="flat" cmpd="sng"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椭圆 35">
                  <a:extLst>
                    <a:ext uri="{FF2B5EF4-FFF2-40B4-BE49-F238E27FC236}">
                      <a16:creationId xmlns:a16="http://schemas.microsoft.com/office/drawing/2014/main" id="{069570B5-A000-4C44-87DE-61573F47346C}"/>
                    </a:ext>
                  </a:extLst>
                </p:cNvPr>
                <p:cNvSpPr/>
                <p:nvPr/>
              </p:nvSpPr>
              <p:spPr>
                <a:xfrm rot="16200000">
                  <a:off x="4511586" y="3026030"/>
                  <a:ext cx="224751" cy="224751"/>
                </a:xfrm>
                <a:prstGeom prst="ellipse">
                  <a:avLst/>
                </a:prstGeom>
                <a:solidFill>
                  <a:sysClr val="windowText" lastClr="000000">
                    <a:lumMod val="65000"/>
                    <a:lumOff val="35000"/>
                  </a:sysClr>
                </a:solidFill>
                <a:ln w="25400" cap="flat" cmpd="sng" algn="ctr">
                  <a:noFill/>
                  <a:prstDash val="solid"/>
                </a:ln>
                <a:effectLst>
                  <a:innerShdw blurRad="12700" dist="127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8" name="圆角矩形 32">
                <a:extLst>
                  <a:ext uri="{FF2B5EF4-FFF2-40B4-BE49-F238E27FC236}">
                    <a16:creationId xmlns:a16="http://schemas.microsoft.com/office/drawing/2014/main" id="{F229E8BE-4B9B-43C0-BC95-EB67447A7D7C}"/>
                  </a:ext>
                </a:extLst>
              </p:cNvPr>
              <p:cNvSpPr/>
              <p:nvPr/>
            </p:nvSpPr>
            <p:spPr>
              <a:xfrm rot="16200000" flipH="1" flipV="1">
                <a:off x="4563173" y="1773812"/>
                <a:ext cx="22409" cy="748925"/>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9525"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圆角矩形 33">
                <a:extLst>
                  <a:ext uri="{FF2B5EF4-FFF2-40B4-BE49-F238E27FC236}">
                    <a16:creationId xmlns:a16="http://schemas.microsoft.com/office/drawing/2014/main" id="{0EEE879B-6D29-411D-8E9B-29C56C8C11B2}"/>
                  </a:ext>
                </a:extLst>
              </p:cNvPr>
              <p:cNvSpPr/>
              <p:nvPr/>
            </p:nvSpPr>
            <p:spPr>
              <a:xfrm rot="16200000" flipH="1" flipV="1">
                <a:off x="4563173" y="1728247"/>
                <a:ext cx="22409" cy="748925"/>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9525"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5" name="文本框 113">
              <a:extLst>
                <a:ext uri="{FF2B5EF4-FFF2-40B4-BE49-F238E27FC236}">
                  <a16:creationId xmlns:a16="http://schemas.microsoft.com/office/drawing/2014/main" id="{E91C6D8B-3C2C-4D3A-9081-CAC659FE60B7}"/>
                </a:ext>
              </a:extLst>
            </p:cNvPr>
            <p:cNvSpPr txBox="1"/>
            <p:nvPr/>
          </p:nvSpPr>
          <p:spPr>
            <a:xfrm>
              <a:off x="6659290" y="4972417"/>
              <a:ext cx="30056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E87071"/>
                  </a:solidFill>
                  <a:effectLst/>
                  <a:uLnTx/>
                  <a:uFillTx/>
                  <a:latin typeface="Calibri" panose="020F0502020204030204"/>
                  <a:ea typeface="时尚中黑简体" panose="01010104010101010101" pitchFamily="2" charset="-122"/>
                  <a:cs typeface="+mn-cs"/>
                </a:rPr>
                <a:t>Support</a:t>
              </a:r>
            </a:p>
          </p:txBody>
        </p:sp>
      </p:gr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709" y="2539697"/>
            <a:ext cx="3262611" cy="2021998"/>
          </a:xfrm>
          <a:prstGeom prst="rect">
            <a:avLst/>
          </a:prstGeom>
        </p:spPr>
      </p:pic>
    </p:spTree>
    <p:extLst>
      <p:ext uri="{BB962C8B-B14F-4D97-AF65-F5344CB8AC3E}">
        <p14:creationId xmlns:p14="http://schemas.microsoft.com/office/powerpoint/2010/main" val="25683925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latin typeface="CIDFont+F2"/>
              </a:rPr>
              <a:t>Approach Benefits</a:t>
            </a:r>
            <a:endParaRPr lang="en-US" dirty="0"/>
          </a:p>
        </p:txBody>
      </p:sp>
      <p:sp>
        <p:nvSpPr>
          <p:cNvPr id="3" name="Rectangle 2"/>
          <p:cNvSpPr/>
          <p:nvPr/>
        </p:nvSpPr>
        <p:spPr>
          <a:xfrm>
            <a:off x="714102" y="949635"/>
            <a:ext cx="11103429" cy="5493812"/>
          </a:xfrm>
          <a:prstGeom prst="rect">
            <a:avLst/>
          </a:prstGeom>
        </p:spPr>
        <p:txBody>
          <a:bodyPr wrap="square">
            <a:spAutoFit/>
          </a:bodyPr>
          <a:lstStyle/>
          <a:p>
            <a:pPr marL="342900" indent="-342900">
              <a:lnSpc>
                <a:spcPct val="150000"/>
              </a:lnSpc>
              <a:buFont typeface="+mj-lt"/>
              <a:buAutoNum type="arabicPeriod"/>
            </a:pPr>
            <a:r>
              <a:rPr lang="en-US" dirty="0"/>
              <a:t>Each page of the module will be built with component-based approach in frontend </a:t>
            </a:r>
          </a:p>
          <a:p>
            <a:pPr marL="342900" indent="-342900">
              <a:lnSpc>
                <a:spcPct val="150000"/>
              </a:lnSpc>
              <a:buFont typeface="+mj-lt"/>
              <a:buAutoNum type="arabicPeriod"/>
            </a:pPr>
            <a:r>
              <a:rPr lang="en-US" dirty="0"/>
              <a:t>Common component to be converted in to the Directives.</a:t>
            </a:r>
          </a:p>
          <a:p>
            <a:pPr marL="342900" indent="-342900">
              <a:lnSpc>
                <a:spcPct val="150000"/>
              </a:lnSpc>
              <a:buFont typeface="+mj-lt"/>
              <a:buAutoNum type="arabicPeriod"/>
            </a:pPr>
            <a:r>
              <a:rPr lang="en-US" dirty="0"/>
              <a:t>Each layer of client-side application will be loosely coupled. Easily injectable.</a:t>
            </a:r>
          </a:p>
          <a:p>
            <a:pPr marL="342900" indent="-342900">
              <a:lnSpc>
                <a:spcPct val="150000"/>
              </a:lnSpc>
              <a:buFont typeface="+mj-lt"/>
              <a:buAutoNum type="arabicPeriod"/>
            </a:pPr>
            <a:r>
              <a:rPr lang="en-US" dirty="0"/>
              <a:t>Services can be injected as and when required.</a:t>
            </a:r>
          </a:p>
          <a:p>
            <a:pPr marL="342900" indent="-342900">
              <a:lnSpc>
                <a:spcPct val="150000"/>
              </a:lnSpc>
              <a:buFont typeface="+mj-lt"/>
              <a:buAutoNum type="arabicPeriod"/>
            </a:pPr>
            <a:r>
              <a:rPr lang="en-US" dirty="0"/>
              <a:t>Each layer will have their own responsibilities.</a:t>
            </a:r>
          </a:p>
          <a:p>
            <a:pPr marL="342900" indent="-342900">
              <a:lnSpc>
                <a:spcPct val="150000"/>
              </a:lnSpc>
              <a:buFont typeface="+mj-lt"/>
              <a:buAutoNum type="arabicPeriod"/>
            </a:pPr>
            <a:r>
              <a:rPr lang="en-US" dirty="0"/>
              <a:t>Help increase testability.</a:t>
            </a:r>
          </a:p>
          <a:p>
            <a:pPr marL="342900" indent="-342900">
              <a:lnSpc>
                <a:spcPct val="150000"/>
              </a:lnSpc>
              <a:buFont typeface="+mj-lt"/>
              <a:buAutoNum type="arabicPeriod"/>
            </a:pPr>
            <a:r>
              <a:rPr lang="en-US" dirty="0"/>
              <a:t>Business model and data models will be different.</a:t>
            </a:r>
          </a:p>
          <a:p>
            <a:pPr marL="342900" indent="-342900">
              <a:lnSpc>
                <a:spcPct val="150000"/>
              </a:lnSpc>
              <a:buFont typeface="+mj-lt"/>
              <a:buAutoNum type="arabicPeriod"/>
            </a:pPr>
            <a:r>
              <a:rPr lang="en-US" dirty="0"/>
              <a:t>Single point of communication from Data Service to API.</a:t>
            </a:r>
          </a:p>
          <a:p>
            <a:pPr marL="342900" indent="-342900">
              <a:lnSpc>
                <a:spcPct val="150000"/>
              </a:lnSpc>
              <a:buFont typeface="+mj-lt"/>
              <a:buAutoNum type="arabicPeriod"/>
            </a:pPr>
            <a:r>
              <a:rPr lang="en-US" dirty="0"/>
              <a:t>Single point of communication for requests and responses via external service layer.</a:t>
            </a:r>
          </a:p>
          <a:p>
            <a:pPr marL="342900" indent="-342900">
              <a:lnSpc>
                <a:spcPct val="150000"/>
              </a:lnSpc>
              <a:buFont typeface="+mj-lt"/>
              <a:buAutoNum type="arabicPeriod"/>
            </a:pPr>
            <a:r>
              <a:rPr lang="en-US" dirty="0"/>
              <a:t>Data validation on Controller.</a:t>
            </a:r>
          </a:p>
          <a:p>
            <a:pPr marL="342900" indent="-342900">
              <a:lnSpc>
                <a:spcPct val="150000"/>
              </a:lnSpc>
              <a:buFont typeface="+mj-lt"/>
              <a:buAutoNum type="arabicPeriod"/>
            </a:pPr>
            <a:r>
              <a:rPr lang="en-US" dirty="0"/>
              <a:t>Data Mapping in Data Access Layer.</a:t>
            </a:r>
          </a:p>
          <a:p>
            <a:pPr marL="342900" indent="-342900">
              <a:lnSpc>
                <a:spcPct val="150000"/>
              </a:lnSpc>
              <a:buFont typeface="+mj-lt"/>
              <a:buAutoNum type="arabicPeriod"/>
            </a:pPr>
            <a:r>
              <a:rPr lang="en-US" dirty="0"/>
              <a:t>Business Entity to travel up to data access class. And Data Entity will be restricted up to data access.</a:t>
            </a:r>
          </a:p>
          <a:p>
            <a:pPr marL="342900" indent="-342900">
              <a:lnSpc>
                <a:spcPct val="150000"/>
              </a:lnSpc>
              <a:buFont typeface="+mj-lt"/>
              <a:buAutoNum type="arabicPeriod"/>
            </a:pPr>
            <a:r>
              <a:rPr lang="en-US" dirty="0"/>
              <a:t> no release dependencies in deployment for both (backend and frontend)</a:t>
            </a:r>
            <a:endParaRPr lang="en-US" dirty="0"/>
          </a:p>
        </p:txBody>
      </p:sp>
    </p:spTree>
    <p:extLst>
      <p:ext uri="{BB962C8B-B14F-4D97-AF65-F5344CB8AC3E}">
        <p14:creationId xmlns:p14="http://schemas.microsoft.com/office/powerpoint/2010/main" val="553612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IN" dirty="0"/>
              <a:t>Delivery - CI/CD</a:t>
            </a:r>
            <a:endParaRPr lang="en-US" dirty="0"/>
          </a:p>
        </p:txBody>
      </p:sp>
      <p:pic>
        <p:nvPicPr>
          <p:cNvPr id="3" name="Picture 2"/>
          <p:cNvPicPr>
            <a:picLocks noChangeAspect="1"/>
          </p:cNvPicPr>
          <p:nvPr/>
        </p:nvPicPr>
        <p:blipFill>
          <a:blip r:embed="rId2"/>
          <a:stretch>
            <a:fillRect/>
          </a:stretch>
        </p:blipFill>
        <p:spPr>
          <a:xfrm>
            <a:off x="1428794" y="1392302"/>
            <a:ext cx="9308875" cy="4857167"/>
          </a:xfrm>
          <a:prstGeom prst="rect">
            <a:avLst/>
          </a:prstGeom>
        </p:spPr>
      </p:pic>
      <p:pic>
        <p:nvPicPr>
          <p:cNvPr id="4" name="Picture 3"/>
          <p:cNvPicPr>
            <a:picLocks noChangeAspect="1"/>
          </p:cNvPicPr>
          <p:nvPr/>
        </p:nvPicPr>
        <p:blipFill>
          <a:blip r:embed="rId3"/>
          <a:stretch>
            <a:fillRect/>
          </a:stretch>
        </p:blipFill>
        <p:spPr>
          <a:xfrm>
            <a:off x="6664470" y="1503140"/>
            <a:ext cx="3837276" cy="879538"/>
          </a:xfrm>
          <a:prstGeom prst="rect">
            <a:avLst/>
          </a:prstGeom>
        </p:spPr>
      </p:pic>
    </p:spTree>
    <p:extLst>
      <p:ext uri="{BB962C8B-B14F-4D97-AF65-F5344CB8AC3E}">
        <p14:creationId xmlns:p14="http://schemas.microsoft.com/office/powerpoint/2010/main" val="154651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stretch>
            <a:fillRect/>
          </a:stretch>
        </p:blipFill>
        <p:spPr>
          <a:xfrm>
            <a:off x="1136773" y="757645"/>
            <a:ext cx="10937184" cy="5819814"/>
          </a:xfrm>
          <a:prstGeom prst="rect">
            <a:avLst/>
          </a:prstGeom>
        </p:spPr>
      </p:pic>
    </p:spTree>
    <p:extLst>
      <p:ext uri="{BB962C8B-B14F-4D97-AF65-F5344CB8AC3E}">
        <p14:creationId xmlns:p14="http://schemas.microsoft.com/office/powerpoint/2010/main" val="42933271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89045" y="1285833"/>
            <a:ext cx="4561604" cy="4286334"/>
            <a:chOff x="-37830" y="922825"/>
            <a:chExt cx="5091767" cy="4286334"/>
          </a:xfrm>
        </p:grpSpPr>
        <p:sp>
          <p:nvSpPr>
            <p:cNvPr id="5" name="Regular Pentagon 4"/>
            <p:cNvSpPr/>
            <p:nvPr/>
          </p:nvSpPr>
          <p:spPr>
            <a:xfrm>
              <a:off x="986618" y="1569156"/>
              <a:ext cx="3397954" cy="3194756"/>
            </a:xfrm>
            <a:prstGeom prst="pentagon">
              <a:avLst/>
            </a:prstGeom>
            <a:solidFill>
              <a:schemeClr val="accent6">
                <a:lumMod val="7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p:cNvSpPr txBox="1"/>
            <p:nvPr/>
          </p:nvSpPr>
          <p:spPr>
            <a:xfrm>
              <a:off x="2304303" y="922825"/>
              <a:ext cx="734305"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Write</a:t>
              </a:r>
            </a:p>
            <a:p>
              <a:pPr algn="ctr"/>
              <a:r>
                <a:rPr lang="en-IN" dirty="0">
                  <a:latin typeface="Segoe UI" panose="020B0502040204020203" pitchFamily="34" charset="0"/>
                  <a:cs typeface="Segoe UI" panose="020B0502040204020203" pitchFamily="34" charset="0"/>
                </a:rPr>
                <a:t>Test</a:t>
              </a:r>
            </a:p>
          </p:txBody>
        </p:sp>
        <p:sp>
          <p:nvSpPr>
            <p:cNvPr id="7" name="TextBox 6"/>
            <p:cNvSpPr txBox="1"/>
            <p:nvPr/>
          </p:nvSpPr>
          <p:spPr>
            <a:xfrm>
              <a:off x="4438640" y="2498471"/>
              <a:ext cx="615297"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Test</a:t>
              </a:r>
            </a:p>
            <a:p>
              <a:pPr algn="ctr"/>
              <a:r>
                <a:rPr lang="en-IN" dirty="0">
                  <a:latin typeface="Segoe UI" panose="020B0502040204020203" pitchFamily="34" charset="0"/>
                  <a:cs typeface="Segoe UI" panose="020B0502040204020203" pitchFamily="34" charset="0"/>
                </a:rPr>
                <a:t>Fails</a:t>
              </a:r>
            </a:p>
          </p:txBody>
        </p:sp>
        <p:sp>
          <p:nvSpPr>
            <p:cNvPr id="8" name="TextBox 7"/>
            <p:cNvSpPr txBox="1"/>
            <p:nvPr/>
          </p:nvSpPr>
          <p:spPr>
            <a:xfrm>
              <a:off x="3722211" y="4562828"/>
              <a:ext cx="734305"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Write</a:t>
              </a:r>
            </a:p>
            <a:p>
              <a:pPr algn="ctr"/>
              <a:r>
                <a:rPr lang="en-IN" dirty="0">
                  <a:latin typeface="Segoe UI" panose="020B0502040204020203" pitchFamily="34" charset="0"/>
                  <a:cs typeface="Segoe UI" panose="020B0502040204020203" pitchFamily="34" charset="0"/>
                </a:rPr>
                <a:t>Code</a:t>
              </a:r>
            </a:p>
          </p:txBody>
        </p:sp>
        <p:sp>
          <p:nvSpPr>
            <p:cNvPr id="9" name="TextBox 8"/>
            <p:cNvSpPr txBox="1"/>
            <p:nvPr/>
          </p:nvSpPr>
          <p:spPr>
            <a:xfrm>
              <a:off x="748175" y="4440746"/>
              <a:ext cx="837665"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Test</a:t>
              </a:r>
            </a:p>
            <a:p>
              <a:pPr algn="ctr"/>
              <a:r>
                <a:rPr lang="en-IN" dirty="0">
                  <a:latin typeface="Segoe UI" panose="020B0502040204020203" pitchFamily="34" charset="0"/>
                  <a:cs typeface="Segoe UI" panose="020B0502040204020203" pitchFamily="34" charset="0"/>
                </a:rPr>
                <a:t>Passes</a:t>
              </a:r>
            </a:p>
          </p:txBody>
        </p:sp>
        <p:sp>
          <p:nvSpPr>
            <p:cNvPr id="10" name="TextBox 9"/>
            <p:cNvSpPr txBox="1"/>
            <p:nvPr/>
          </p:nvSpPr>
          <p:spPr>
            <a:xfrm>
              <a:off x="-37830" y="2635619"/>
              <a:ext cx="1024448" cy="369332"/>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Refactor</a:t>
              </a:r>
            </a:p>
          </p:txBody>
        </p:sp>
        <p:pic>
          <p:nvPicPr>
            <p:cNvPr id="11" name="Picture 10"/>
            <p:cNvPicPr>
              <a:picLocks noChangeAspect="1"/>
            </p:cNvPicPr>
            <p:nvPr/>
          </p:nvPicPr>
          <p:blipFill>
            <a:blip r:embed="rId2" cstate="hqprint">
              <a:lum bright="70000" contrast="-70000"/>
              <a:extLst>
                <a:ext uri="{28A0092B-C50C-407E-A947-70E740481C1C}">
                  <a14:useLocalDpi xmlns:a14="http://schemas.microsoft.com/office/drawing/2010/main" val="0"/>
                </a:ext>
              </a:extLst>
            </a:blip>
            <a:stretch>
              <a:fillRect/>
            </a:stretch>
          </p:blipFill>
          <p:spPr>
            <a:xfrm>
              <a:off x="2337748" y="2684478"/>
              <a:ext cx="742564" cy="742564"/>
            </a:xfrm>
            <a:prstGeom prst="rect">
              <a:avLst/>
            </a:prstGeom>
          </p:spPr>
        </p:pic>
        <p:sp>
          <p:nvSpPr>
            <p:cNvPr id="12" name="TextBox 11"/>
            <p:cNvSpPr txBox="1"/>
            <p:nvPr/>
          </p:nvSpPr>
          <p:spPr>
            <a:xfrm>
              <a:off x="2379453" y="3501007"/>
              <a:ext cx="659155" cy="369332"/>
            </a:xfrm>
            <a:prstGeom prst="rect">
              <a:avLst/>
            </a:prstGeom>
            <a:noFill/>
          </p:spPr>
          <p:txBody>
            <a:bodyPr wrap="none" rtlCol="0">
              <a:spAutoFit/>
            </a:bodyPr>
            <a:lstStyle/>
            <a:p>
              <a:pPr algn="ctr"/>
              <a:r>
                <a:rPr lang="en-IN" b="1" dirty="0">
                  <a:solidFill>
                    <a:schemeClr val="bg1"/>
                  </a:solidFill>
                  <a:latin typeface="Segoe UI" panose="020B0502040204020203" pitchFamily="34" charset="0"/>
                  <a:cs typeface="Segoe UI" panose="020B0502040204020203" pitchFamily="34" charset="0"/>
                </a:rPr>
                <a:t>TDD</a:t>
              </a:r>
            </a:p>
          </p:txBody>
        </p:sp>
      </p:grpSp>
      <p:cxnSp>
        <p:nvCxnSpPr>
          <p:cNvPr id="13" name="Straight Connector 12"/>
          <p:cNvCxnSpPr/>
          <p:nvPr/>
        </p:nvCxnSpPr>
        <p:spPr>
          <a:xfrm rot="5400000">
            <a:off x="3396000" y="3429000"/>
            <a:ext cx="5400000" cy="0"/>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32">
            <a:extLst>
              <a:ext uri="{FF2B5EF4-FFF2-40B4-BE49-F238E27FC236}">
                <a16:creationId xmlns:a16="http://schemas.microsoft.com/office/drawing/2014/main" id="{F04C3A3D-F37C-4181-80D5-71956A506767}"/>
              </a:ext>
            </a:extLst>
          </p:cNvPr>
          <p:cNvSpPr/>
          <p:nvPr/>
        </p:nvSpPr>
        <p:spPr>
          <a:xfrm>
            <a:off x="8441121" y="1800237"/>
            <a:ext cx="555262" cy="478674"/>
          </a:xfrm>
          <a:custGeom>
            <a:avLst/>
            <a:gdLst>
              <a:gd name="connsiteX0" fmla="*/ 370174 w 740349"/>
              <a:gd name="connsiteY0" fmla="*/ 0 h 638232"/>
              <a:gd name="connsiteX1" fmla="*/ 740349 w 740349"/>
              <a:gd name="connsiteY1" fmla="*/ 638232 h 638232"/>
              <a:gd name="connsiteX2" fmla="*/ 0 w 740349"/>
              <a:gd name="connsiteY2" fmla="*/ 638232 h 638232"/>
              <a:gd name="connsiteX3" fmla="*/ 370174 w 740349"/>
              <a:gd name="connsiteY3" fmla="*/ 0 h 638232"/>
            </a:gdLst>
            <a:ahLst/>
            <a:cxnLst>
              <a:cxn ang="0">
                <a:pos x="connsiteX0" y="connsiteY0"/>
              </a:cxn>
              <a:cxn ang="0">
                <a:pos x="connsiteX1" y="connsiteY1"/>
              </a:cxn>
              <a:cxn ang="0">
                <a:pos x="connsiteX2" y="connsiteY2"/>
              </a:cxn>
              <a:cxn ang="0">
                <a:pos x="connsiteX3" y="connsiteY3"/>
              </a:cxn>
            </a:cxnLst>
            <a:rect l="l" t="t" r="r" b="b"/>
            <a:pathLst>
              <a:path w="740349" h="638232">
                <a:moveTo>
                  <a:pt x="370174" y="0"/>
                </a:moveTo>
                <a:lnTo>
                  <a:pt x="740349" y="638232"/>
                </a:lnTo>
                <a:lnTo>
                  <a:pt x="0" y="638232"/>
                </a:lnTo>
                <a:lnTo>
                  <a:pt x="370174"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15" name="Freeform: Shape 34">
            <a:extLst>
              <a:ext uri="{FF2B5EF4-FFF2-40B4-BE49-F238E27FC236}">
                <a16:creationId xmlns:a16="http://schemas.microsoft.com/office/drawing/2014/main" id="{4EC25723-E0E2-4B81-A1DA-234249577C67}"/>
              </a:ext>
            </a:extLst>
          </p:cNvPr>
          <p:cNvSpPr/>
          <p:nvPr/>
        </p:nvSpPr>
        <p:spPr>
          <a:xfrm>
            <a:off x="8100412" y="2388333"/>
            <a:ext cx="1236679" cy="478007"/>
          </a:xfrm>
          <a:custGeom>
            <a:avLst/>
            <a:gdLst>
              <a:gd name="connsiteX0" fmla="*/ 369659 w 1648905"/>
              <a:gd name="connsiteY0" fmla="*/ 0 h 637343"/>
              <a:gd name="connsiteX1" fmla="*/ 1279246 w 1648905"/>
              <a:gd name="connsiteY1" fmla="*/ 0 h 637343"/>
              <a:gd name="connsiteX2" fmla="*/ 1648905 w 1648905"/>
              <a:gd name="connsiteY2" fmla="*/ 637343 h 637343"/>
              <a:gd name="connsiteX3" fmla="*/ 0 w 1648905"/>
              <a:gd name="connsiteY3" fmla="*/ 637343 h 637343"/>
              <a:gd name="connsiteX4" fmla="*/ 369659 w 1648905"/>
              <a:gd name="connsiteY4" fmla="*/ 0 h 63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905" h="637343">
                <a:moveTo>
                  <a:pt x="369659" y="0"/>
                </a:moveTo>
                <a:lnTo>
                  <a:pt x="1279246" y="0"/>
                </a:lnTo>
                <a:lnTo>
                  <a:pt x="1648905" y="637343"/>
                </a:lnTo>
                <a:lnTo>
                  <a:pt x="0" y="637343"/>
                </a:lnTo>
                <a:lnTo>
                  <a:pt x="369659" y="0"/>
                </a:ln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16" name="Freeform: Shape 36">
            <a:extLst>
              <a:ext uri="{FF2B5EF4-FFF2-40B4-BE49-F238E27FC236}">
                <a16:creationId xmlns:a16="http://schemas.microsoft.com/office/drawing/2014/main" id="{1A07A58F-A783-4879-B5F8-241324A8272A}"/>
              </a:ext>
            </a:extLst>
          </p:cNvPr>
          <p:cNvSpPr/>
          <p:nvPr/>
        </p:nvSpPr>
        <p:spPr>
          <a:xfrm>
            <a:off x="7759704" y="2975762"/>
            <a:ext cx="1918096" cy="478007"/>
          </a:xfrm>
          <a:custGeom>
            <a:avLst/>
            <a:gdLst>
              <a:gd name="connsiteX0" fmla="*/ 369659 w 2557461"/>
              <a:gd name="connsiteY0" fmla="*/ 0 h 637343"/>
              <a:gd name="connsiteX1" fmla="*/ 2187802 w 2557461"/>
              <a:gd name="connsiteY1" fmla="*/ 0 h 637343"/>
              <a:gd name="connsiteX2" fmla="*/ 2557461 w 2557461"/>
              <a:gd name="connsiteY2" fmla="*/ 637343 h 637343"/>
              <a:gd name="connsiteX3" fmla="*/ 0 w 2557461"/>
              <a:gd name="connsiteY3" fmla="*/ 637343 h 637343"/>
              <a:gd name="connsiteX4" fmla="*/ 369659 w 2557461"/>
              <a:gd name="connsiteY4" fmla="*/ 0 h 63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7461" h="637343">
                <a:moveTo>
                  <a:pt x="369659" y="0"/>
                </a:moveTo>
                <a:lnTo>
                  <a:pt x="2187802" y="0"/>
                </a:lnTo>
                <a:lnTo>
                  <a:pt x="2557461" y="637343"/>
                </a:lnTo>
                <a:lnTo>
                  <a:pt x="0" y="637343"/>
                </a:lnTo>
                <a:lnTo>
                  <a:pt x="369659"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17" name="Freeform: Shape 38">
            <a:extLst>
              <a:ext uri="{FF2B5EF4-FFF2-40B4-BE49-F238E27FC236}">
                <a16:creationId xmlns:a16="http://schemas.microsoft.com/office/drawing/2014/main" id="{C9606F54-1E63-4A39-8DD7-BE151740EBD1}"/>
              </a:ext>
            </a:extLst>
          </p:cNvPr>
          <p:cNvSpPr/>
          <p:nvPr/>
        </p:nvSpPr>
        <p:spPr>
          <a:xfrm>
            <a:off x="7418996" y="3563190"/>
            <a:ext cx="2599511" cy="478006"/>
          </a:xfrm>
          <a:custGeom>
            <a:avLst/>
            <a:gdLst>
              <a:gd name="connsiteX0" fmla="*/ 369658 w 3466015"/>
              <a:gd name="connsiteY0" fmla="*/ 0 h 637341"/>
              <a:gd name="connsiteX1" fmla="*/ 3096357 w 3466015"/>
              <a:gd name="connsiteY1" fmla="*/ 0 h 637341"/>
              <a:gd name="connsiteX2" fmla="*/ 3466015 w 3466015"/>
              <a:gd name="connsiteY2" fmla="*/ 637341 h 637341"/>
              <a:gd name="connsiteX3" fmla="*/ 0 w 3466015"/>
              <a:gd name="connsiteY3" fmla="*/ 637341 h 637341"/>
              <a:gd name="connsiteX4" fmla="*/ 369658 w 3466015"/>
              <a:gd name="connsiteY4" fmla="*/ 0 h 637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015" h="637341">
                <a:moveTo>
                  <a:pt x="369658" y="0"/>
                </a:moveTo>
                <a:lnTo>
                  <a:pt x="3096357" y="0"/>
                </a:lnTo>
                <a:lnTo>
                  <a:pt x="3466015" y="637341"/>
                </a:lnTo>
                <a:lnTo>
                  <a:pt x="0" y="637341"/>
                </a:lnTo>
                <a:lnTo>
                  <a:pt x="369658"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18" name="Freeform: Shape 40">
            <a:extLst>
              <a:ext uri="{FF2B5EF4-FFF2-40B4-BE49-F238E27FC236}">
                <a16:creationId xmlns:a16="http://schemas.microsoft.com/office/drawing/2014/main" id="{FEF32B76-3513-4F48-AF76-5517CE6BDA25}"/>
              </a:ext>
            </a:extLst>
          </p:cNvPr>
          <p:cNvSpPr/>
          <p:nvPr/>
        </p:nvSpPr>
        <p:spPr>
          <a:xfrm>
            <a:off x="7079063" y="4150616"/>
            <a:ext cx="3279375" cy="476669"/>
          </a:xfrm>
          <a:custGeom>
            <a:avLst/>
            <a:gdLst>
              <a:gd name="connsiteX0" fmla="*/ 368624 w 4372500"/>
              <a:gd name="connsiteY0" fmla="*/ 0 h 635558"/>
              <a:gd name="connsiteX1" fmla="*/ 4003877 w 4372500"/>
              <a:gd name="connsiteY1" fmla="*/ 0 h 635558"/>
              <a:gd name="connsiteX2" fmla="*/ 4372500 w 4372500"/>
              <a:gd name="connsiteY2" fmla="*/ 635558 h 635558"/>
              <a:gd name="connsiteX3" fmla="*/ 0 w 4372500"/>
              <a:gd name="connsiteY3" fmla="*/ 635558 h 635558"/>
              <a:gd name="connsiteX4" fmla="*/ 368624 w 4372500"/>
              <a:gd name="connsiteY4" fmla="*/ 0 h 63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2500" h="635558">
                <a:moveTo>
                  <a:pt x="368624" y="0"/>
                </a:moveTo>
                <a:lnTo>
                  <a:pt x="4003877" y="0"/>
                </a:lnTo>
                <a:lnTo>
                  <a:pt x="4372500" y="635558"/>
                </a:lnTo>
                <a:lnTo>
                  <a:pt x="0" y="635558"/>
                </a:lnTo>
                <a:lnTo>
                  <a:pt x="368624" y="0"/>
                </a:ln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19" name="Freeform: Shape 72">
            <a:extLst>
              <a:ext uri="{FF2B5EF4-FFF2-40B4-BE49-F238E27FC236}">
                <a16:creationId xmlns:a16="http://schemas.microsoft.com/office/drawing/2014/main" id="{6F44FB87-AEAE-4F15-A8D7-9D4A6127DB64}"/>
              </a:ext>
            </a:extLst>
          </p:cNvPr>
          <p:cNvSpPr/>
          <p:nvPr/>
        </p:nvSpPr>
        <p:spPr>
          <a:xfrm>
            <a:off x="6737966" y="4736706"/>
            <a:ext cx="3961569" cy="478677"/>
          </a:xfrm>
          <a:custGeom>
            <a:avLst/>
            <a:gdLst>
              <a:gd name="connsiteX0" fmla="*/ 370177 w 5282092"/>
              <a:gd name="connsiteY0" fmla="*/ 0 h 638236"/>
              <a:gd name="connsiteX1" fmla="*/ 4911915 w 5282092"/>
              <a:gd name="connsiteY1" fmla="*/ 0 h 638236"/>
              <a:gd name="connsiteX2" fmla="*/ 5282092 w 5282092"/>
              <a:gd name="connsiteY2" fmla="*/ 638236 h 638236"/>
              <a:gd name="connsiteX3" fmla="*/ 0 w 5282092"/>
              <a:gd name="connsiteY3" fmla="*/ 638236 h 638236"/>
              <a:gd name="connsiteX4" fmla="*/ 370177 w 5282092"/>
              <a:gd name="connsiteY4" fmla="*/ 0 h 63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2092" h="638236">
                <a:moveTo>
                  <a:pt x="370177" y="0"/>
                </a:moveTo>
                <a:lnTo>
                  <a:pt x="4911915" y="0"/>
                </a:lnTo>
                <a:lnTo>
                  <a:pt x="5282092" y="638236"/>
                </a:lnTo>
                <a:lnTo>
                  <a:pt x="0" y="638236"/>
                </a:lnTo>
                <a:lnTo>
                  <a:pt x="370177" y="0"/>
                </a:ln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20" name="Freeform: Shape 73">
            <a:extLst>
              <a:ext uri="{FF2B5EF4-FFF2-40B4-BE49-F238E27FC236}">
                <a16:creationId xmlns:a16="http://schemas.microsoft.com/office/drawing/2014/main" id="{F6379FD3-B342-4B4E-9005-018B5AAAD875}"/>
              </a:ext>
            </a:extLst>
          </p:cNvPr>
          <p:cNvSpPr/>
          <p:nvPr/>
        </p:nvSpPr>
        <p:spPr>
          <a:xfrm flipH="1">
            <a:off x="8718750" y="1800237"/>
            <a:ext cx="1979621" cy="3415146"/>
          </a:xfrm>
          <a:custGeom>
            <a:avLst/>
            <a:gdLst>
              <a:gd name="connsiteX0" fmla="*/ 2639494 w 2639494"/>
              <a:gd name="connsiteY0" fmla="*/ 0 h 4553528"/>
              <a:gd name="connsiteX1" fmla="*/ 0 w 2639494"/>
              <a:gd name="connsiteY1" fmla="*/ 4553528 h 4553528"/>
              <a:gd name="connsiteX2" fmla="*/ 1193072 w 2639494"/>
              <a:gd name="connsiteY2" fmla="*/ 4553528 h 4553528"/>
            </a:gdLst>
            <a:ahLst/>
            <a:cxnLst>
              <a:cxn ang="0">
                <a:pos x="connsiteX0" y="connsiteY0"/>
              </a:cxn>
              <a:cxn ang="0">
                <a:pos x="connsiteX1" y="connsiteY1"/>
              </a:cxn>
              <a:cxn ang="0">
                <a:pos x="connsiteX2" y="connsiteY2"/>
              </a:cxn>
            </a:cxnLst>
            <a:rect l="l" t="t" r="r" b="b"/>
            <a:pathLst>
              <a:path w="2639494" h="4553528">
                <a:moveTo>
                  <a:pt x="2639494" y="0"/>
                </a:moveTo>
                <a:lnTo>
                  <a:pt x="0" y="4553528"/>
                </a:lnTo>
                <a:lnTo>
                  <a:pt x="1193072" y="4553528"/>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21" name="TextBox 20"/>
          <p:cNvSpPr txBox="1"/>
          <p:nvPr/>
        </p:nvSpPr>
        <p:spPr>
          <a:xfrm>
            <a:off x="9366481" y="2035382"/>
            <a:ext cx="1643207"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End – to – End</a:t>
            </a:r>
          </a:p>
          <a:p>
            <a:pPr algn="ctr"/>
            <a:r>
              <a:rPr lang="en-IN" dirty="0">
                <a:latin typeface="Segoe UI" panose="020B0502040204020203" pitchFamily="34" charset="0"/>
                <a:cs typeface="Segoe UI" panose="020B0502040204020203" pitchFamily="34" charset="0"/>
              </a:rPr>
              <a:t>Tests</a:t>
            </a:r>
          </a:p>
        </p:txBody>
      </p:sp>
      <p:sp>
        <p:nvSpPr>
          <p:cNvPr id="22" name="TextBox 21"/>
          <p:cNvSpPr txBox="1"/>
          <p:nvPr/>
        </p:nvSpPr>
        <p:spPr>
          <a:xfrm>
            <a:off x="9845048" y="3126409"/>
            <a:ext cx="1367489" cy="646331"/>
          </a:xfrm>
          <a:prstGeom prst="rect">
            <a:avLst/>
          </a:prstGeom>
          <a:noFill/>
        </p:spPr>
        <p:txBody>
          <a:bodyPr wrap="none" rtlCol="0">
            <a:spAutoFit/>
          </a:bodyPr>
          <a:lstStyle/>
          <a:p>
            <a:pPr algn="ctr"/>
            <a:r>
              <a:rPr lang="en-IN" dirty="0">
                <a:latin typeface="Segoe UI" panose="020B0502040204020203" pitchFamily="34" charset="0"/>
                <a:cs typeface="Segoe UI" panose="020B0502040204020203" pitchFamily="34" charset="0"/>
              </a:rPr>
              <a:t>Integration </a:t>
            </a:r>
          </a:p>
          <a:p>
            <a:pPr algn="ctr"/>
            <a:r>
              <a:rPr lang="en-IN" dirty="0">
                <a:latin typeface="Segoe UI" panose="020B0502040204020203" pitchFamily="34" charset="0"/>
                <a:cs typeface="Segoe UI" panose="020B0502040204020203" pitchFamily="34" charset="0"/>
              </a:rPr>
              <a:t>Tests</a:t>
            </a:r>
          </a:p>
        </p:txBody>
      </p:sp>
      <p:sp>
        <p:nvSpPr>
          <p:cNvPr id="23" name="TextBox 22"/>
          <p:cNvSpPr txBox="1"/>
          <p:nvPr/>
        </p:nvSpPr>
        <p:spPr>
          <a:xfrm>
            <a:off x="10358438" y="4060308"/>
            <a:ext cx="1519431" cy="1200329"/>
          </a:xfrm>
          <a:prstGeom prst="rect">
            <a:avLst/>
          </a:prstGeom>
          <a:noFill/>
        </p:spPr>
        <p:txBody>
          <a:bodyPr wrap="square" rtlCol="0">
            <a:spAutoFit/>
          </a:bodyPr>
          <a:lstStyle/>
          <a:p>
            <a:pPr algn="ctr"/>
            <a:r>
              <a:rPr lang="en-IN" dirty="0">
                <a:latin typeface="Segoe UI" panose="020B0502040204020203" pitchFamily="34" charset="0"/>
                <a:cs typeface="Segoe UI" panose="020B0502040204020203" pitchFamily="34" charset="0"/>
              </a:rPr>
              <a:t>Unit Tests</a:t>
            </a:r>
          </a:p>
          <a:p>
            <a:pPr algn="ctr"/>
            <a:r>
              <a:rPr lang="en-IN" dirty="0">
                <a:latin typeface="Segoe UI" panose="020B0502040204020203" pitchFamily="34" charset="0"/>
                <a:cs typeface="Segoe UI" panose="020B0502040204020203" pitchFamily="34" charset="0"/>
              </a:rPr>
              <a:t>(Property based</a:t>
            </a:r>
          </a:p>
          <a:p>
            <a:pPr algn="ctr"/>
            <a:r>
              <a:rPr lang="en-IN" dirty="0">
                <a:latin typeface="Segoe UI" panose="020B0502040204020203" pitchFamily="34" charset="0"/>
                <a:cs typeface="Segoe UI" panose="020B0502040204020203" pitchFamily="34" charset="0"/>
              </a:rPr>
              <a:t>Testing)</a:t>
            </a:r>
          </a:p>
        </p:txBody>
      </p:sp>
      <p:sp>
        <p:nvSpPr>
          <p:cNvPr id="24" name="Title 1"/>
          <p:cNvSpPr txBox="1">
            <a:spLocks noGrp="1"/>
          </p:cNvSpPr>
          <p:nvPr>
            <p:ph type="title"/>
          </p:nvPr>
        </p:nvSpPr>
        <p:spPr>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2400" b="1" kern="1200" spc="0" dirty="0">
                <a:solidFill>
                  <a:srgbClr val="03045E"/>
                </a:solidFill>
                <a:latin typeface="Segoe UI" panose="020B0502040204020203" pitchFamily="34" charset="0"/>
                <a:ea typeface="+mn-ea"/>
                <a:cs typeface="Arial" panose="020B0604020202020204" pitchFamily="34" charset="0"/>
              </a:defRPr>
            </a:lvl1pPr>
          </a:lstStyle>
          <a:p>
            <a:r>
              <a:rPr lang="en-IN" dirty="0" smtClean="0"/>
              <a:t>Delivery – TDD</a:t>
            </a:r>
            <a:endParaRPr lang="en-IN" dirty="0"/>
          </a:p>
        </p:txBody>
      </p:sp>
    </p:spTree>
    <p:extLst>
      <p:ext uri="{BB962C8B-B14F-4D97-AF65-F5344CB8AC3E}">
        <p14:creationId xmlns:p14="http://schemas.microsoft.com/office/powerpoint/2010/main" val="15512825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IN" dirty="0"/>
              <a:t>Why we selected Angular</a:t>
            </a:r>
            <a:endParaRPr lang="en-US" dirty="0"/>
          </a:p>
        </p:txBody>
      </p:sp>
      <p:sp>
        <p:nvSpPr>
          <p:cNvPr id="3" name="Rectangle 2"/>
          <p:cNvSpPr/>
          <p:nvPr/>
        </p:nvSpPr>
        <p:spPr>
          <a:xfrm>
            <a:off x="458292" y="3118678"/>
            <a:ext cx="11333114" cy="923330"/>
          </a:xfrm>
          <a:prstGeom prst="rect">
            <a:avLst/>
          </a:prstGeom>
        </p:spPr>
        <p:txBody>
          <a:bodyPr wrap="square">
            <a:spAutoFit/>
          </a:bodyPr>
          <a:lstStyle/>
          <a:p>
            <a:pPr marL="285750" indent="-285750">
              <a:buFont typeface="Arial" panose="020B0604020202020204" pitchFamily="34" charset="0"/>
              <a:buChar char="•"/>
            </a:pPr>
            <a:r>
              <a:rPr lang="en-IN" b="1" dirty="0"/>
              <a:t>Progressive Web Apps and Hybrid Mobile Apps:</a:t>
            </a:r>
            <a:r>
              <a:rPr lang="en-IN" dirty="0"/>
              <a:t> Angular </a:t>
            </a:r>
            <a:r>
              <a:rPr lang="en-IN" dirty="0" smtClean="0"/>
              <a:t>8, </a:t>
            </a:r>
            <a:r>
              <a:rPr lang="en-IN" dirty="0"/>
              <a:t>in combination with Ionic 2, is a perfect tool for building hybrid apps. The same technology stack can be used for progressive web app development. Angular </a:t>
            </a:r>
            <a:r>
              <a:rPr lang="en-IN" dirty="0" smtClean="0"/>
              <a:t>8 </a:t>
            </a:r>
            <a:r>
              <a:rPr lang="en-IN" dirty="0"/>
              <a:t>(and up) comes with a mobile toolkit which makes developing mobile apps extremely easy and quick.</a:t>
            </a:r>
          </a:p>
        </p:txBody>
      </p:sp>
      <p:sp>
        <p:nvSpPr>
          <p:cNvPr id="4" name="Rectangle 3"/>
          <p:cNvSpPr/>
          <p:nvPr/>
        </p:nvSpPr>
        <p:spPr>
          <a:xfrm>
            <a:off x="458292" y="1384614"/>
            <a:ext cx="11132817" cy="646331"/>
          </a:xfrm>
          <a:prstGeom prst="rect">
            <a:avLst/>
          </a:prstGeom>
        </p:spPr>
        <p:txBody>
          <a:bodyPr wrap="square">
            <a:spAutoFit/>
          </a:bodyPr>
          <a:lstStyle/>
          <a:p>
            <a:pPr marL="285750" indent="-285750">
              <a:buFont typeface="Arial" panose="020B0604020202020204" pitchFamily="34" charset="0"/>
              <a:buChar char="•"/>
            </a:pPr>
            <a:r>
              <a:rPr lang="en-IN" b="1" dirty="0"/>
              <a:t>Easy Manipulation: </a:t>
            </a:r>
            <a:r>
              <a:rPr lang="en-IN" dirty="0"/>
              <a:t>Angular's MVC structure allows applications to be divided into three interconnected components, thus they are easier to manipulate, once learned.</a:t>
            </a:r>
          </a:p>
        </p:txBody>
      </p:sp>
      <p:sp>
        <p:nvSpPr>
          <p:cNvPr id="5" name="Rectangle 4"/>
          <p:cNvSpPr/>
          <p:nvPr/>
        </p:nvSpPr>
        <p:spPr>
          <a:xfrm>
            <a:off x="458291" y="2314849"/>
            <a:ext cx="10519718" cy="369332"/>
          </a:xfrm>
          <a:prstGeom prst="rect">
            <a:avLst/>
          </a:prstGeom>
        </p:spPr>
        <p:txBody>
          <a:bodyPr wrap="square">
            <a:spAutoFit/>
          </a:bodyPr>
          <a:lstStyle/>
          <a:p>
            <a:pPr marL="285750" indent="-285750">
              <a:buFont typeface="Arial" panose="020B0604020202020204" pitchFamily="34" charset="0"/>
              <a:buChar char="•"/>
            </a:pPr>
            <a:r>
              <a:rPr lang="en-IN" b="1" dirty="0"/>
              <a:t>Two-way data binding: </a:t>
            </a:r>
            <a:r>
              <a:rPr lang="en-IN" dirty="0"/>
              <a:t>Any changes you make to the model affect the view, and vice versa.</a:t>
            </a:r>
          </a:p>
        </p:txBody>
      </p:sp>
      <p:sp>
        <p:nvSpPr>
          <p:cNvPr id="6" name="Rectangle 5"/>
          <p:cNvSpPr/>
          <p:nvPr/>
        </p:nvSpPr>
        <p:spPr>
          <a:xfrm>
            <a:off x="571503" y="4279857"/>
            <a:ext cx="10915103" cy="646331"/>
          </a:xfrm>
          <a:prstGeom prst="rect">
            <a:avLst/>
          </a:prstGeom>
        </p:spPr>
        <p:txBody>
          <a:bodyPr wrap="square">
            <a:spAutoFit/>
          </a:bodyPr>
          <a:lstStyle/>
          <a:p>
            <a:pPr marL="285750" indent="-285750">
              <a:buFont typeface="Arial" panose="020B0604020202020204" pitchFamily="34" charset="0"/>
              <a:buChar char="•"/>
            </a:pPr>
            <a:r>
              <a:rPr lang="en-IN" b="1" dirty="0"/>
              <a:t>Framework:</a:t>
            </a:r>
            <a:r>
              <a:rPr lang="en-IN" dirty="0"/>
              <a:t> As Angular is a framework it includes standardized, pre-written code, which makes the development of certain functionalities easier and faster. </a:t>
            </a:r>
          </a:p>
        </p:txBody>
      </p:sp>
      <p:sp>
        <p:nvSpPr>
          <p:cNvPr id="7" name="Rectangle 6"/>
          <p:cNvSpPr/>
          <p:nvPr/>
        </p:nvSpPr>
        <p:spPr>
          <a:xfrm>
            <a:off x="645643" y="5164037"/>
            <a:ext cx="11399264" cy="369332"/>
          </a:xfrm>
          <a:prstGeom prst="rect">
            <a:avLst/>
          </a:prstGeom>
        </p:spPr>
        <p:txBody>
          <a:bodyPr wrap="square">
            <a:spAutoFit/>
          </a:bodyPr>
          <a:lstStyle/>
          <a:p>
            <a:pPr marL="285750" indent="-285750">
              <a:buFont typeface="Arial" panose="020B0604020202020204" pitchFamily="34" charset="0"/>
              <a:buChar char="•"/>
            </a:pPr>
            <a:r>
              <a:rPr lang="en-IN" b="1" dirty="0"/>
              <a:t>Scalable:</a:t>
            </a:r>
            <a:r>
              <a:rPr lang="en-IN" dirty="0"/>
              <a:t> Angular is easy to scale thanks to its design as well as a powerful CLI.</a:t>
            </a:r>
          </a:p>
        </p:txBody>
      </p:sp>
    </p:spTree>
    <p:extLst>
      <p:ext uri="{BB962C8B-B14F-4D97-AF65-F5344CB8AC3E}">
        <p14:creationId xmlns:p14="http://schemas.microsoft.com/office/powerpoint/2010/main" val="29720560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Software Quality Attributes</a:t>
            </a:r>
          </a:p>
        </p:txBody>
      </p:sp>
      <p:sp>
        <p:nvSpPr>
          <p:cNvPr id="3" name="Content Placeholder 2"/>
          <p:cNvSpPr txBox="1">
            <a:spLocks/>
          </p:cNvSpPr>
          <p:nvPr/>
        </p:nvSpPr>
        <p:spPr>
          <a:xfrm>
            <a:off x="496390" y="1193074"/>
            <a:ext cx="10611982" cy="397981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sz="1200" b="1" dirty="0" smtClean="0"/>
              <a:t>Resiliency </a:t>
            </a:r>
          </a:p>
          <a:p>
            <a:pPr marL="742950" lvl="1" indent="-285750"/>
            <a:r>
              <a:rPr lang="en-US" sz="1200" dirty="0" smtClean="0"/>
              <a:t> Ability of an application to react to problems in one of its components and still provide the best possible service.</a:t>
            </a:r>
          </a:p>
          <a:p>
            <a:pPr marL="742950" lvl="1" indent="-285750"/>
            <a:endParaRPr lang="en-US" sz="1200" dirty="0" smtClean="0"/>
          </a:p>
          <a:p>
            <a:pPr marL="285750" indent="-285750">
              <a:buFont typeface="Wingdings" panose="05000000000000000000" pitchFamily="2" charset="2"/>
              <a:buChar char="Ø"/>
            </a:pPr>
            <a:r>
              <a:rPr lang="en-US" sz="1200" b="1" dirty="0" smtClean="0"/>
              <a:t>Testability</a:t>
            </a:r>
          </a:p>
          <a:p>
            <a:pPr marL="742950" lvl="1" indent="-285750"/>
            <a:r>
              <a:rPr lang="en-US" sz="1200" dirty="0" smtClean="0"/>
              <a:t>Ability of an application to support testing. </a:t>
            </a:r>
          </a:p>
          <a:p>
            <a:pPr marL="742950" lvl="1" indent="-285750"/>
            <a:endParaRPr lang="en-US" sz="1200" dirty="0" smtClean="0"/>
          </a:p>
          <a:p>
            <a:pPr marL="285750" indent="-285750">
              <a:buFont typeface="Wingdings" panose="05000000000000000000" pitchFamily="2" charset="2"/>
              <a:buChar char="Ø"/>
            </a:pPr>
            <a:r>
              <a:rPr lang="en-US" sz="1200" b="1" dirty="0" smtClean="0"/>
              <a:t>Usability</a:t>
            </a:r>
          </a:p>
          <a:p>
            <a:pPr marL="742950" lvl="1" indent="-285750"/>
            <a:r>
              <a:rPr lang="en-US" sz="1200" dirty="0" smtClean="0"/>
              <a:t>Usability is the degree to which a software can be used. Software should be easy to use. </a:t>
            </a:r>
          </a:p>
          <a:p>
            <a:pPr marL="742950" lvl="1" indent="-285750"/>
            <a:endParaRPr lang="en-US" sz="1200" dirty="0" smtClean="0"/>
          </a:p>
          <a:p>
            <a:pPr marL="285750" indent="-285750">
              <a:buFont typeface="Wingdings" panose="05000000000000000000" pitchFamily="2" charset="2"/>
              <a:buChar char="Ø"/>
            </a:pPr>
            <a:r>
              <a:rPr lang="en-US" sz="1200" b="1" dirty="0" smtClean="0"/>
              <a:t>Interoperability</a:t>
            </a:r>
          </a:p>
          <a:p>
            <a:pPr marL="742950" lvl="1" indent="-285750"/>
            <a:r>
              <a:rPr lang="en-US" sz="1200" dirty="0" smtClean="0"/>
              <a:t>Ability of the application to interact with other systems.</a:t>
            </a:r>
          </a:p>
          <a:p>
            <a:pPr marL="742950" lvl="1" indent="-285750"/>
            <a:endParaRPr lang="en-US" sz="1200" dirty="0" smtClean="0"/>
          </a:p>
          <a:p>
            <a:pPr marL="285750" indent="-285750">
              <a:buFont typeface="Wingdings" panose="05000000000000000000" pitchFamily="2" charset="2"/>
              <a:buChar char="Ø"/>
            </a:pPr>
            <a:r>
              <a:rPr lang="en-US" sz="1200" b="1" dirty="0" smtClean="0"/>
              <a:t>Reusability</a:t>
            </a:r>
          </a:p>
          <a:p>
            <a:pPr marL="742950" lvl="1" indent="-285750"/>
            <a:r>
              <a:rPr lang="en-US" sz="1200" dirty="0" smtClean="0"/>
              <a:t>Ability of a software functionality to be used inside other software. Code reuse.</a:t>
            </a:r>
          </a:p>
          <a:p>
            <a:pPr marL="742950" lvl="1" indent="-285750"/>
            <a:endParaRPr lang="en-US" sz="1200" dirty="0" smtClean="0"/>
          </a:p>
          <a:p>
            <a:pPr marL="285750" indent="-285750">
              <a:buFont typeface="Wingdings" panose="05000000000000000000" pitchFamily="2" charset="2"/>
              <a:buChar char="Ø"/>
            </a:pPr>
            <a:r>
              <a:rPr lang="en-US" sz="1200" b="1" dirty="0" smtClean="0"/>
              <a:t>Debug ability</a:t>
            </a:r>
          </a:p>
          <a:p>
            <a:pPr marL="742950" lvl="1" indent="-285750"/>
            <a:r>
              <a:rPr lang="en-US" sz="1200" dirty="0" smtClean="0"/>
              <a:t>Ability of the software to easily find what's wrong with a piece of software, whether it's through logs, statistics or debugger tools.</a:t>
            </a:r>
          </a:p>
          <a:p>
            <a:endParaRPr lang="en-US" sz="1200" dirty="0"/>
          </a:p>
        </p:txBody>
      </p:sp>
      <p:pic>
        <p:nvPicPr>
          <p:cNvPr id="4" name="Picture 3" descr="A close up of a logo&#10;&#10;Description automatically generated">
            <a:extLst>
              <a:ext uri="{FF2B5EF4-FFF2-40B4-BE49-F238E27FC236}">
                <a16:creationId xmlns:a16="http://schemas.microsoft.com/office/drawing/2014/main" id="{D9326782-D105-44B9-821E-CB051FCFC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7896" y="2943925"/>
            <a:ext cx="1379028" cy="1379028"/>
          </a:xfrm>
          <a:prstGeom prst="rect">
            <a:avLst/>
          </a:prstGeom>
        </p:spPr>
      </p:pic>
    </p:spTree>
    <p:extLst>
      <p:ext uri="{BB962C8B-B14F-4D97-AF65-F5344CB8AC3E}">
        <p14:creationId xmlns:p14="http://schemas.microsoft.com/office/powerpoint/2010/main" val="50849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9240" y="795127"/>
            <a:ext cx="2387600" cy="2387600"/>
          </a:xfrm>
          <a:prstGeom prst="rect">
            <a:avLst/>
          </a:prstGeom>
          <a:solidFill>
            <a:srgbClr val="ED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191520" y="1352187"/>
            <a:ext cx="3563796" cy="1200329"/>
          </a:xfrm>
          <a:prstGeom prst="rect">
            <a:avLst/>
          </a:prstGeom>
        </p:spPr>
        <p:txBody>
          <a:bodyPr wrap="none">
            <a:spAutoFit/>
          </a:bodyPr>
          <a:lstStyle/>
          <a:p>
            <a:pPr marL="0" marR="0" lvl="1">
              <a:spcBef>
                <a:spcPts val="0"/>
              </a:spcBef>
              <a:spcAft>
                <a:spcPts val="800"/>
              </a:spcAft>
              <a:tabLst>
                <a:tab pos="914400" algn="l"/>
              </a:tabLst>
            </a:pPr>
            <a:r>
              <a:rPr lang="en-US" sz="4400" b="1" dirty="0">
                <a:solidFill>
                  <a:srgbClr val="03045E"/>
                </a:solidFill>
                <a:latin typeface="Montserrat" panose="00000500000000000000" pitchFamily="50" charset="0"/>
                <a:ea typeface="Times New Roman" panose="02020603050405020304" pitchFamily="18" charset="0"/>
                <a:cs typeface="Times New Roman" panose="02020603050405020304" pitchFamily="18" charset="0"/>
              </a:rPr>
              <a:t>Thankyou.</a:t>
            </a:r>
            <a:br>
              <a:rPr lang="en-US" sz="4400" b="1" dirty="0">
                <a:solidFill>
                  <a:srgbClr val="03045E"/>
                </a:solidFill>
                <a:latin typeface="Montserrat" panose="00000500000000000000" pitchFamily="50" charset="0"/>
                <a:ea typeface="Times New Roman" panose="02020603050405020304" pitchFamily="18" charset="0"/>
                <a:cs typeface="Times New Roman" panose="02020603050405020304" pitchFamily="18" charset="0"/>
              </a:rPr>
            </a:br>
            <a:r>
              <a:rPr lang="en-US" sz="2800" dirty="0">
                <a:solidFill>
                  <a:schemeClr val="tx1">
                    <a:lumMod val="85000"/>
                    <a:lumOff val="15000"/>
                  </a:schemeClr>
                </a:solidFill>
                <a:latin typeface="Montserrat Light" panose="00000400000000000000" pitchFamily="50" charset="0"/>
                <a:ea typeface="Times New Roman" panose="02020603050405020304" pitchFamily="18" charset="0"/>
                <a:cs typeface="Times New Roman" panose="02020603050405020304" pitchFamily="18" charset="0"/>
              </a:rPr>
              <a:t>Let’s Connect Soon</a:t>
            </a:r>
            <a:endParaRPr lang="en-US" sz="2800" dirty="0">
              <a:solidFill>
                <a:schemeClr val="tx1">
                  <a:lumMod val="85000"/>
                  <a:lumOff val="15000"/>
                </a:schemeClr>
              </a:solidFill>
              <a:effectLst/>
              <a:latin typeface="Montserrat Light" panose="00000400000000000000" pitchFamily="50" charset="0"/>
              <a:ea typeface="Times New Roman" panose="02020603050405020304" pitchFamily="18" charset="0"/>
              <a:cs typeface="Times New Roman" panose="02020603050405020304" pitchFamily="18" charset="0"/>
            </a:endParaRPr>
          </a:p>
        </p:txBody>
      </p:sp>
      <p:sp>
        <p:nvSpPr>
          <p:cNvPr id="5" name="Rectangle 4"/>
          <p:cNvSpPr/>
          <p:nvPr/>
        </p:nvSpPr>
        <p:spPr>
          <a:xfrm>
            <a:off x="1191520" y="3109575"/>
            <a:ext cx="1463040" cy="73152"/>
          </a:xfrm>
          <a:prstGeom prst="rect">
            <a:avLst/>
          </a:prstGeom>
          <a:solidFill>
            <a:srgbClr val="FBA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t="561"/>
          <a:stretch/>
        </p:blipFill>
        <p:spPr>
          <a:xfrm>
            <a:off x="8130541" y="27353"/>
            <a:ext cx="3534900" cy="3631892"/>
          </a:xfrm>
          <a:prstGeom prst="rect">
            <a:avLst/>
          </a:prstGeom>
        </p:spPr>
      </p:pic>
      <p:sp>
        <p:nvSpPr>
          <p:cNvPr id="8" name="Rectangle 7"/>
          <p:cNvSpPr/>
          <p:nvPr/>
        </p:nvSpPr>
        <p:spPr>
          <a:xfrm>
            <a:off x="596975" y="3478250"/>
            <a:ext cx="3006273" cy="2785378"/>
          </a:xfrm>
          <a:prstGeom prst="rect">
            <a:avLst/>
          </a:prstGeom>
        </p:spPr>
        <p:txBody>
          <a:bodyPr wrap="square">
            <a:spAutoFit/>
          </a:bodyPr>
          <a:lstStyle/>
          <a:p>
            <a:pPr>
              <a:lnSpc>
                <a:spcPts val="2400"/>
              </a:lnSpc>
            </a:pPr>
            <a:r>
              <a:rPr lang="en-US" b="1" i="0" dirty="0">
                <a:solidFill>
                  <a:schemeClr val="tx1">
                    <a:lumMod val="75000"/>
                    <a:lumOff val="25000"/>
                  </a:schemeClr>
                </a:solidFill>
                <a:effectLst/>
                <a:latin typeface="Arial" panose="020B0604020202020204" pitchFamily="34" charset="0"/>
                <a:cs typeface="Arial" panose="020B0604020202020204" pitchFamily="34" charset="0"/>
              </a:rPr>
              <a:t>Corporate Headquarters</a:t>
            </a:r>
          </a:p>
          <a:p>
            <a:pPr>
              <a:lnSpc>
                <a:spcPts val="1000"/>
              </a:lnSpc>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a:lnSpc>
                <a:spcPts val="1560"/>
              </a:lnSpc>
            </a:pPr>
            <a:r>
              <a:rPr lang="en-US" sz="1300" b="1" cap="all" dirty="0">
                <a:solidFill>
                  <a:schemeClr val="tx1">
                    <a:lumMod val="75000"/>
                    <a:lumOff val="25000"/>
                  </a:schemeClr>
                </a:solidFill>
                <a:latin typeface="Arial" panose="020B0604020202020204" pitchFamily="34" charset="0"/>
                <a:cs typeface="Arial" panose="020B0604020202020204" pitchFamily="34" charset="0"/>
              </a:rPr>
              <a:t>The Netherlands</a:t>
            </a:r>
          </a:p>
          <a:p>
            <a:pPr>
              <a:lnSpc>
                <a:spcPts val="1560"/>
              </a:lnSpc>
            </a:pPr>
            <a:r>
              <a:rPr lang="en-US" sz="1200" dirty="0">
                <a:solidFill>
                  <a:schemeClr val="tx1">
                    <a:lumMod val="75000"/>
                    <a:lumOff val="25000"/>
                  </a:schemeClr>
                </a:solidFill>
                <a:latin typeface="Arial" panose="020B0604020202020204" pitchFamily="34" charset="0"/>
                <a:cs typeface="Arial" panose="020B0604020202020204" pitchFamily="34" charset="0"/>
              </a:rPr>
              <a:t>Maria Montessorilaan 5, </a:t>
            </a:r>
            <a:br>
              <a:rPr lang="en-US" sz="1200" dirty="0">
                <a:solidFill>
                  <a:schemeClr val="tx1">
                    <a:lumMod val="75000"/>
                    <a:lumOff val="25000"/>
                  </a:schemeClr>
                </a:solidFill>
                <a:latin typeface="Arial" panose="020B0604020202020204" pitchFamily="34" charset="0"/>
                <a:cs typeface="Arial" panose="020B0604020202020204" pitchFamily="34" charset="0"/>
              </a:rPr>
            </a:br>
            <a:r>
              <a:rPr lang="en-US" sz="1200" dirty="0">
                <a:solidFill>
                  <a:schemeClr val="tx1">
                    <a:lumMod val="75000"/>
                    <a:lumOff val="25000"/>
                  </a:schemeClr>
                </a:solidFill>
                <a:latin typeface="Arial" panose="020B0604020202020204" pitchFamily="34" charset="0"/>
                <a:cs typeface="Arial" panose="020B0604020202020204" pitchFamily="34" charset="0"/>
              </a:rPr>
              <a:t>2719 DB Zoetermeer</a:t>
            </a:r>
          </a:p>
          <a:p>
            <a:pPr>
              <a:lnSpc>
                <a:spcPts val="1560"/>
              </a:lnSpc>
            </a:pPr>
            <a:r>
              <a:rPr lang="en-US" sz="1200" b="1" dirty="0">
                <a:solidFill>
                  <a:schemeClr val="tx1">
                    <a:lumMod val="75000"/>
                    <a:lumOff val="25000"/>
                  </a:schemeClr>
                </a:solidFill>
                <a:latin typeface="Arial" panose="020B0604020202020204" pitchFamily="34" charset="0"/>
                <a:cs typeface="Arial" panose="020B0604020202020204" pitchFamily="34" charset="0"/>
              </a:rPr>
              <a:t>Tel: </a:t>
            </a:r>
            <a:r>
              <a:rPr lang="en-US" sz="1200" dirty="0">
                <a:solidFill>
                  <a:schemeClr val="tx1">
                    <a:lumMod val="75000"/>
                    <a:lumOff val="25000"/>
                  </a:schemeClr>
                </a:solidFill>
                <a:latin typeface="Arial" panose="020B0604020202020204" pitchFamily="34" charset="0"/>
                <a:cs typeface="Arial" panose="020B0604020202020204" pitchFamily="34" charset="0"/>
              </a:rPr>
              <a:t>+31 (0) 79 3200 980 </a:t>
            </a:r>
          </a:p>
          <a:p>
            <a:pPr>
              <a:lnSpc>
                <a:spcPts val="1560"/>
              </a:lnSpc>
            </a:pPr>
            <a:endParaRPr lang="en-US" sz="1200" b="0" i="0" dirty="0">
              <a:solidFill>
                <a:schemeClr val="tx1">
                  <a:lumMod val="75000"/>
                  <a:lumOff val="25000"/>
                </a:schemeClr>
              </a:solidFill>
              <a:effectLst/>
              <a:latin typeface="Arial" panose="020B0604020202020204" pitchFamily="34" charset="0"/>
              <a:cs typeface="Arial" panose="020B0604020202020204" pitchFamily="34" charset="0"/>
            </a:endParaRPr>
          </a:p>
          <a:p>
            <a:pPr>
              <a:lnSpc>
                <a:spcPts val="1560"/>
              </a:lnSpc>
            </a:pPr>
            <a:r>
              <a:rPr lang="en-US" sz="1300" b="1" cap="all" dirty="0">
                <a:solidFill>
                  <a:schemeClr val="tx1">
                    <a:lumMod val="75000"/>
                    <a:lumOff val="25000"/>
                  </a:schemeClr>
                </a:solidFill>
                <a:latin typeface="Arial" panose="020B0604020202020204" pitchFamily="34" charset="0"/>
                <a:cs typeface="Arial" panose="020B0604020202020204" pitchFamily="34" charset="0"/>
              </a:rPr>
              <a:t>India</a:t>
            </a:r>
          </a:p>
          <a:p>
            <a:pPr>
              <a:lnSpc>
                <a:spcPts val="1560"/>
              </a:lnSpc>
            </a:pPr>
            <a:r>
              <a:rPr lang="en-US" sz="1200" dirty="0">
                <a:solidFill>
                  <a:schemeClr val="tx1">
                    <a:lumMod val="75000"/>
                    <a:lumOff val="25000"/>
                  </a:schemeClr>
                </a:solidFill>
                <a:latin typeface="Arial" panose="020B0604020202020204" pitchFamily="34" charset="0"/>
                <a:cs typeface="Arial" panose="020B0604020202020204" pitchFamily="34" charset="0"/>
              </a:rPr>
              <a:t>B/81, Corporate House, </a:t>
            </a:r>
            <a:br>
              <a:rPr lang="en-US" sz="1200" dirty="0">
                <a:solidFill>
                  <a:schemeClr val="tx1">
                    <a:lumMod val="75000"/>
                    <a:lumOff val="25000"/>
                  </a:schemeClr>
                </a:solidFill>
                <a:latin typeface="Arial" panose="020B0604020202020204" pitchFamily="34" charset="0"/>
                <a:cs typeface="Arial" panose="020B0604020202020204" pitchFamily="34" charset="0"/>
              </a:rPr>
            </a:br>
            <a:r>
              <a:rPr lang="en-US" sz="1200" dirty="0">
                <a:solidFill>
                  <a:schemeClr val="tx1">
                    <a:lumMod val="75000"/>
                    <a:lumOff val="25000"/>
                  </a:schemeClr>
                </a:solidFill>
                <a:latin typeface="Arial" panose="020B0604020202020204" pitchFamily="34" charset="0"/>
                <a:cs typeface="Arial" panose="020B0604020202020204" pitchFamily="34" charset="0"/>
              </a:rPr>
              <a:t>Ahmedabad - 380054. India.</a:t>
            </a:r>
          </a:p>
          <a:p>
            <a:pPr>
              <a:lnSpc>
                <a:spcPts val="1560"/>
              </a:lnSpc>
            </a:pPr>
            <a:r>
              <a:rPr lang="en-US" sz="1200" b="1" dirty="0">
                <a:solidFill>
                  <a:schemeClr val="tx1">
                    <a:lumMod val="75000"/>
                    <a:lumOff val="25000"/>
                  </a:schemeClr>
                </a:solidFill>
                <a:latin typeface="Arial" panose="020B0604020202020204" pitchFamily="34" charset="0"/>
                <a:cs typeface="Arial" panose="020B0604020202020204" pitchFamily="34" charset="0"/>
              </a:rPr>
              <a:t>Tel: </a:t>
            </a:r>
            <a:r>
              <a:rPr lang="en-US" sz="1200" dirty="0">
                <a:solidFill>
                  <a:schemeClr val="tx1">
                    <a:lumMod val="75000"/>
                    <a:lumOff val="25000"/>
                  </a:schemeClr>
                </a:solidFill>
                <a:latin typeface="Arial" panose="020B0604020202020204" pitchFamily="34" charset="0"/>
                <a:cs typeface="Arial" panose="020B0604020202020204" pitchFamily="34" charset="0"/>
              </a:rPr>
              <a:t>+91 79 2685 2554 / 55 / 56 </a:t>
            </a:r>
          </a:p>
          <a:p>
            <a:pPr>
              <a:lnSpc>
                <a:spcPts val="1560"/>
              </a:lnSpc>
            </a:pPr>
            <a:r>
              <a:rPr lang="en-US" sz="1200" dirty="0">
                <a:solidFill>
                  <a:schemeClr val="tx1">
                    <a:lumMod val="75000"/>
                    <a:lumOff val="25000"/>
                  </a:schemeClr>
                </a:solidFill>
                <a:latin typeface="Arial" panose="020B0604020202020204" pitchFamily="34" charset="0"/>
                <a:cs typeface="Arial" panose="020B0604020202020204" pitchFamily="34" charset="0"/>
              </a:rPr>
              <a:t/>
            </a:r>
            <a:br>
              <a:rPr lang="en-US" sz="1200" dirty="0">
                <a:solidFill>
                  <a:schemeClr val="tx1">
                    <a:lumMod val="75000"/>
                    <a:lumOff val="25000"/>
                  </a:schemeClr>
                </a:solidFill>
                <a:latin typeface="Arial" panose="020B0604020202020204" pitchFamily="34" charset="0"/>
                <a:cs typeface="Arial" panose="020B0604020202020204" pitchFamily="34" charset="0"/>
              </a:rPr>
            </a:br>
            <a:r>
              <a:rPr lang="en-US" sz="1200" b="1" dirty="0">
                <a:solidFill>
                  <a:schemeClr val="tx1">
                    <a:lumMod val="75000"/>
                    <a:lumOff val="25000"/>
                  </a:schemeClr>
                </a:solidFill>
                <a:latin typeface="Arial" panose="020B0604020202020204" pitchFamily="34" charset="0"/>
                <a:cs typeface="Arial" panose="020B0604020202020204" pitchFamily="34" charset="0"/>
              </a:rPr>
              <a:t>E-mail: </a:t>
            </a:r>
            <a:r>
              <a:rPr lang="en-US" sz="1200" dirty="0">
                <a:solidFill>
                  <a:schemeClr val="tx1">
                    <a:lumMod val="75000"/>
                    <a:lumOff val="25000"/>
                  </a:schemeClr>
                </a:solidFill>
                <a:latin typeface="Arial" panose="020B0604020202020204" pitchFamily="34" charset="0"/>
                <a:cs typeface="Arial" panose="020B0604020202020204" pitchFamily="34" charset="0"/>
              </a:rPr>
              <a:t>gateway@thegatewaycorp.com</a:t>
            </a:r>
          </a:p>
        </p:txBody>
      </p:sp>
      <p:sp>
        <p:nvSpPr>
          <p:cNvPr id="9" name="Rectangle 8"/>
          <p:cNvSpPr/>
          <p:nvPr/>
        </p:nvSpPr>
        <p:spPr>
          <a:xfrm>
            <a:off x="10597576" y="3939140"/>
            <a:ext cx="1594424" cy="1858650"/>
          </a:xfrm>
          <a:prstGeom prst="rect">
            <a:avLst/>
          </a:prstGeom>
        </p:spPr>
        <p:txBody>
          <a:bodyPr wrap="square">
            <a:spAutoFit/>
          </a:bodyPr>
          <a:lstStyle/>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FINLAND</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INDIA</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SOUTH AFRICA</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U.S.A</a:t>
            </a:r>
          </a:p>
        </p:txBody>
      </p:sp>
      <p:sp>
        <p:nvSpPr>
          <p:cNvPr id="10" name="Rectangle 9"/>
          <p:cNvSpPr/>
          <p:nvPr/>
        </p:nvSpPr>
        <p:spPr>
          <a:xfrm>
            <a:off x="4077274" y="3478250"/>
            <a:ext cx="4274629" cy="382284"/>
          </a:xfrm>
          <a:prstGeom prst="rect">
            <a:avLst/>
          </a:prstGeom>
        </p:spPr>
        <p:txBody>
          <a:bodyPr wrap="square">
            <a:spAutoFit/>
          </a:bodyPr>
          <a:lstStyle/>
          <a:p>
            <a:pPr>
              <a:lnSpc>
                <a:spcPts val="2400"/>
              </a:lnSpc>
            </a:pPr>
            <a:r>
              <a:rPr lang="en-US" b="1" dirty="0">
                <a:solidFill>
                  <a:schemeClr val="tx1">
                    <a:lumMod val="75000"/>
                    <a:lumOff val="25000"/>
                  </a:schemeClr>
                </a:solidFill>
                <a:latin typeface="Arial" panose="020B0604020202020204" pitchFamily="34" charset="0"/>
                <a:cs typeface="Arial" panose="020B0604020202020204" pitchFamily="34" charset="0"/>
              </a:rPr>
              <a:t>Serving Clients in 16 Countries</a:t>
            </a:r>
          </a:p>
        </p:txBody>
      </p:sp>
      <p:sp>
        <p:nvSpPr>
          <p:cNvPr id="11" name="Rectangle 10"/>
          <p:cNvSpPr/>
          <p:nvPr/>
        </p:nvSpPr>
        <p:spPr>
          <a:xfrm>
            <a:off x="4482525" y="3939140"/>
            <a:ext cx="1967423" cy="1858650"/>
          </a:xfrm>
          <a:prstGeom prst="rect">
            <a:avLst/>
          </a:prstGeom>
        </p:spPr>
        <p:txBody>
          <a:bodyPr wrap="square">
            <a:spAutoFit/>
          </a:bodyPr>
          <a:lstStyle/>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BELGIUM</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FRANCE</a:t>
            </a:r>
            <a:br>
              <a:rPr lang="en-US" sz="1200" dirty="0">
                <a:solidFill>
                  <a:schemeClr val="tx1">
                    <a:lumMod val="75000"/>
                    <a:lumOff val="25000"/>
                  </a:schemeClr>
                </a:solidFill>
                <a:latin typeface="Arial" panose="020B0604020202020204" pitchFamily="34" charset="0"/>
                <a:cs typeface="Arial" panose="020B0604020202020204" pitchFamily="34" charset="0"/>
              </a:rPr>
            </a:br>
            <a:r>
              <a:rPr lang="en-US" sz="1200" dirty="0">
                <a:solidFill>
                  <a:schemeClr val="tx1">
                    <a:lumMod val="75000"/>
                    <a:lumOff val="25000"/>
                  </a:schemeClr>
                </a:solidFill>
                <a:latin typeface="Arial" panose="020B0604020202020204" pitchFamily="34" charset="0"/>
                <a:cs typeface="Arial" panose="020B0604020202020204" pitchFamily="34" charset="0"/>
              </a:rPr>
              <a:t>JAPAN</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SWEDEN</a:t>
            </a:r>
          </a:p>
        </p:txBody>
      </p:sp>
      <p:sp>
        <p:nvSpPr>
          <p:cNvPr id="12" name="Rectangle 11"/>
          <p:cNvSpPr/>
          <p:nvPr/>
        </p:nvSpPr>
        <p:spPr>
          <a:xfrm>
            <a:off x="6415660" y="3939140"/>
            <a:ext cx="2143126" cy="1938992"/>
          </a:xfrm>
          <a:prstGeom prst="rect">
            <a:avLst/>
          </a:prstGeom>
        </p:spPr>
        <p:txBody>
          <a:bodyPr wrap="square">
            <a:spAutoFit/>
          </a:bodyPr>
          <a:lstStyle/>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CANADA</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GERMANY</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NORWAY</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THE NETHERLANDS</a:t>
            </a:r>
          </a:p>
        </p:txBody>
      </p:sp>
      <p:sp>
        <p:nvSpPr>
          <p:cNvPr id="13" name="Rectangle 12"/>
          <p:cNvSpPr/>
          <p:nvPr/>
        </p:nvSpPr>
        <p:spPr>
          <a:xfrm>
            <a:off x="8721151" y="3939140"/>
            <a:ext cx="1976948" cy="1858650"/>
          </a:xfrm>
          <a:prstGeom prst="rect">
            <a:avLst/>
          </a:prstGeom>
        </p:spPr>
        <p:txBody>
          <a:bodyPr wrap="square">
            <a:spAutoFit/>
          </a:bodyPr>
          <a:lstStyle/>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DENMARK</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ICELAND</a:t>
            </a:r>
            <a:br>
              <a:rPr lang="en-US" sz="1200" dirty="0">
                <a:solidFill>
                  <a:schemeClr val="tx1">
                    <a:lumMod val="75000"/>
                    <a:lumOff val="25000"/>
                  </a:schemeClr>
                </a:solidFill>
                <a:latin typeface="Arial" panose="020B0604020202020204" pitchFamily="34" charset="0"/>
                <a:cs typeface="Arial" panose="020B0604020202020204" pitchFamily="34" charset="0"/>
              </a:rPr>
            </a:br>
            <a:r>
              <a:rPr lang="en-US" sz="1200" dirty="0">
                <a:solidFill>
                  <a:schemeClr val="tx1">
                    <a:lumMod val="75000"/>
                    <a:lumOff val="25000"/>
                  </a:schemeClr>
                </a:solidFill>
                <a:latin typeface="Arial" panose="020B0604020202020204" pitchFamily="34" charset="0"/>
                <a:cs typeface="Arial" panose="020B0604020202020204" pitchFamily="34" charset="0"/>
              </a:rPr>
              <a:t>U.K.</a:t>
            </a:r>
          </a:p>
          <a:p>
            <a:pPr>
              <a:lnSpc>
                <a:spcPct val="250000"/>
              </a:lnSpc>
            </a:pPr>
            <a:r>
              <a:rPr lang="en-US" sz="1200" dirty="0">
                <a:solidFill>
                  <a:schemeClr val="tx1">
                    <a:lumMod val="75000"/>
                    <a:lumOff val="25000"/>
                  </a:schemeClr>
                </a:solidFill>
                <a:latin typeface="Arial" panose="020B0604020202020204" pitchFamily="34" charset="0"/>
                <a:cs typeface="Arial" panose="020B0604020202020204" pitchFamily="34" charset="0"/>
              </a:rPr>
              <a:t>UAE</a:t>
            </a:r>
          </a:p>
        </p:txBody>
      </p:sp>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42653" y="5559672"/>
            <a:ext cx="272852" cy="174625"/>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42653" y="5094046"/>
            <a:ext cx="272852" cy="174625"/>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315198" y="5094046"/>
            <a:ext cx="272852" cy="174625"/>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195895" y="5545025"/>
            <a:ext cx="272852" cy="174625"/>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415992" y="5559672"/>
            <a:ext cx="272852" cy="174625"/>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425594" y="5094046"/>
            <a:ext cx="272852" cy="174625"/>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324724" y="5545025"/>
            <a:ext cx="272852" cy="174625"/>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142653" y="4162792"/>
            <a:ext cx="272852" cy="174625"/>
          </a:xfrm>
          <a:prstGeom prst="rect">
            <a:avLst/>
          </a:prstGeom>
        </p:spPr>
      </p:pic>
      <p:pic>
        <p:nvPicPr>
          <p:cNvPr id="22" name="Picture 2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8430198" y="4162792"/>
            <a:ext cx="272852" cy="174625"/>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0315198" y="4162792"/>
            <a:ext cx="272852" cy="174625"/>
          </a:xfrm>
          <a:prstGeom prst="rect">
            <a:avLst/>
          </a:prstGeom>
          <a:ln>
            <a:solidFill>
              <a:schemeClr val="bg1">
                <a:lumMod val="85000"/>
              </a:schemeClr>
            </a:solidFill>
          </a:ln>
        </p:spPr>
      </p:pic>
      <p:pic>
        <p:nvPicPr>
          <p:cNvPr id="24" name="Picture 23"/>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6142653" y="4628419"/>
            <a:ext cx="272852" cy="174625"/>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8430198" y="4628419"/>
            <a:ext cx="272852" cy="174625"/>
          </a:xfrm>
          <a:prstGeom prst="rect">
            <a:avLst/>
          </a:prstGeom>
        </p:spPr>
      </p:pic>
      <p:pic>
        <p:nvPicPr>
          <p:cNvPr id="26" name="Picture 25"/>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315198" y="4628419"/>
            <a:ext cx="272852" cy="174625"/>
          </a:xfrm>
          <a:prstGeom prst="rect">
            <a:avLst/>
          </a:prstGeom>
        </p:spPr>
      </p:pic>
      <p:pic>
        <p:nvPicPr>
          <p:cNvPr id="27" name="Picture 26"/>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195895" y="5079778"/>
            <a:ext cx="272852" cy="174625"/>
          </a:xfrm>
          <a:prstGeom prst="rect">
            <a:avLst/>
          </a:prstGeom>
          <a:ln>
            <a:solidFill>
              <a:schemeClr val="bg1">
                <a:lumMod val="85000"/>
              </a:schemeClr>
            </a:solidFill>
          </a:ln>
        </p:spPr>
      </p:pic>
      <p:pic>
        <p:nvPicPr>
          <p:cNvPr id="28" name="Picture 27"/>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4195895" y="4628039"/>
            <a:ext cx="268529" cy="161117"/>
          </a:xfrm>
          <a:prstGeom prst="rect">
            <a:avLst/>
          </a:prstGeom>
        </p:spPr>
      </p:pic>
      <p:pic>
        <p:nvPicPr>
          <p:cNvPr id="29" name="Picture 28"/>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4195895" y="4164174"/>
            <a:ext cx="268529" cy="171859"/>
          </a:xfrm>
          <a:prstGeom prst="rect">
            <a:avLst/>
          </a:prstGeom>
        </p:spPr>
      </p:pic>
      <p:cxnSp>
        <p:nvCxnSpPr>
          <p:cNvPr id="30" name="Straight Connector 29"/>
          <p:cNvCxnSpPr/>
          <p:nvPr/>
        </p:nvCxnSpPr>
        <p:spPr>
          <a:xfrm flipV="1">
            <a:off x="3757374" y="3643241"/>
            <a:ext cx="0" cy="25603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358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5G Connected Mobility for Automotive, Rail and UAVs | Infovista">
            <a:extLst>
              <a:ext uri="{FF2B5EF4-FFF2-40B4-BE49-F238E27FC236}">
                <a16:creationId xmlns:a16="http://schemas.microsoft.com/office/drawing/2014/main" id="{18A7A21B-5E57-456F-A875-01FBB0ACF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338"/>
            <a:ext cx="12192000" cy="6029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11B3175-F039-4959-BB3D-DFEFC86C9551}"/>
              </a:ext>
            </a:extLst>
          </p:cNvPr>
          <p:cNvSpPr/>
          <p:nvPr/>
        </p:nvSpPr>
        <p:spPr>
          <a:xfrm>
            <a:off x="0" y="412958"/>
            <a:ext cx="12192000" cy="603070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841AE052-86E0-4DD4-B31C-03CA336A410B}"/>
              </a:ext>
            </a:extLst>
          </p:cNvPr>
          <p:cNvGrpSpPr/>
          <p:nvPr/>
        </p:nvGrpSpPr>
        <p:grpSpPr>
          <a:xfrm>
            <a:off x="0" y="5658776"/>
            <a:ext cx="1000125" cy="800100"/>
            <a:chOff x="0" y="6057900"/>
            <a:chExt cx="1000125" cy="800100"/>
          </a:xfrm>
        </p:grpSpPr>
        <p:sp>
          <p:nvSpPr>
            <p:cNvPr id="43" name="Right Triangle 42">
              <a:extLst>
                <a:ext uri="{FF2B5EF4-FFF2-40B4-BE49-F238E27FC236}">
                  <a16:creationId xmlns:a16="http://schemas.microsoft.com/office/drawing/2014/main" id="{90CBD865-E23A-4DD1-9155-4C4E2AB122DD}"/>
                </a:ext>
              </a:extLst>
            </p:cNvPr>
            <p:cNvSpPr/>
            <p:nvPr/>
          </p:nvSpPr>
          <p:spPr>
            <a:xfrm>
              <a:off x="0" y="6057900"/>
              <a:ext cx="800100" cy="800100"/>
            </a:xfrm>
            <a:prstGeom prst="rtTriangle">
              <a:avLst/>
            </a:prstGeom>
            <a:solidFill>
              <a:srgbClr val="FBAA0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ight Triangle 43">
              <a:extLst>
                <a:ext uri="{FF2B5EF4-FFF2-40B4-BE49-F238E27FC236}">
                  <a16:creationId xmlns:a16="http://schemas.microsoft.com/office/drawing/2014/main" id="{BA004E74-526B-426C-915E-4DCDDDEFA370}"/>
                </a:ext>
              </a:extLst>
            </p:cNvPr>
            <p:cNvSpPr/>
            <p:nvPr/>
          </p:nvSpPr>
          <p:spPr>
            <a:xfrm>
              <a:off x="600075" y="6408945"/>
              <a:ext cx="400050" cy="447675"/>
            </a:xfrm>
            <a:prstGeom prst="rtTriangle">
              <a:avLst/>
            </a:prstGeom>
            <a:solidFill>
              <a:srgbClr val="03045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52AD8425-2AA0-4D7C-801B-B853D4575A91}"/>
              </a:ext>
            </a:extLst>
          </p:cNvPr>
          <p:cNvGrpSpPr/>
          <p:nvPr/>
        </p:nvGrpSpPr>
        <p:grpSpPr>
          <a:xfrm rot="10800000">
            <a:off x="11191875" y="398680"/>
            <a:ext cx="1000125" cy="800100"/>
            <a:chOff x="0" y="6057900"/>
            <a:chExt cx="1000125" cy="800100"/>
          </a:xfrm>
        </p:grpSpPr>
        <p:sp>
          <p:nvSpPr>
            <p:cNvPr id="46" name="Right Triangle 45">
              <a:extLst>
                <a:ext uri="{FF2B5EF4-FFF2-40B4-BE49-F238E27FC236}">
                  <a16:creationId xmlns:a16="http://schemas.microsoft.com/office/drawing/2014/main" id="{514C0BCD-02B6-4C06-8596-548704B0CB24}"/>
                </a:ext>
              </a:extLst>
            </p:cNvPr>
            <p:cNvSpPr/>
            <p:nvPr/>
          </p:nvSpPr>
          <p:spPr>
            <a:xfrm>
              <a:off x="0" y="6057900"/>
              <a:ext cx="800100" cy="800100"/>
            </a:xfrm>
            <a:prstGeom prst="rtTriangle">
              <a:avLst/>
            </a:prstGeom>
            <a:solidFill>
              <a:srgbClr val="00B4D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Right Triangle 46">
              <a:extLst>
                <a:ext uri="{FF2B5EF4-FFF2-40B4-BE49-F238E27FC236}">
                  <a16:creationId xmlns:a16="http://schemas.microsoft.com/office/drawing/2014/main" id="{605F7136-ACF9-48F9-8A1A-B97E59660789}"/>
                </a:ext>
              </a:extLst>
            </p:cNvPr>
            <p:cNvSpPr/>
            <p:nvPr/>
          </p:nvSpPr>
          <p:spPr>
            <a:xfrm>
              <a:off x="600075" y="6410324"/>
              <a:ext cx="400050" cy="447675"/>
            </a:xfrm>
            <a:prstGeom prst="rtTriangle">
              <a:avLst/>
            </a:prstGeom>
            <a:solidFill>
              <a:srgbClr val="007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2" name="Straight Connector 81">
            <a:extLst>
              <a:ext uri="{FF2B5EF4-FFF2-40B4-BE49-F238E27FC236}">
                <a16:creationId xmlns:a16="http://schemas.microsoft.com/office/drawing/2014/main" id="{512C34E9-1676-4389-A003-4FC6D20239E5}"/>
              </a:ext>
            </a:extLst>
          </p:cNvPr>
          <p:cNvCxnSpPr>
            <a:cxnSpLocks/>
          </p:cNvCxnSpPr>
          <p:nvPr/>
        </p:nvCxnSpPr>
        <p:spPr>
          <a:xfrm>
            <a:off x="1094659" y="3728523"/>
            <a:ext cx="335715" cy="0"/>
          </a:xfrm>
          <a:prstGeom prst="line">
            <a:avLst/>
          </a:prstGeom>
          <a:ln>
            <a:solidFill>
              <a:srgbClr val="099DD9"/>
            </a:solidFill>
          </a:ln>
        </p:spPr>
        <p:style>
          <a:lnRef idx="1">
            <a:schemeClr val="accent1"/>
          </a:lnRef>
          <a:fillRef idx="0">
            <a:schemeClr val="accent1"/>
          </a:fillRef>
          <a:effectRef idx="0">
            <a:schemeClr val="accent1"/>
          </a:effectRef>
          <a:fontRef idx="minor">
            <a:schemeClr val="tx1"/>
          </a:fontRef>
        </p:style>
      </p:cxnSp>
      <p:sp>
        <p:nvSpPr>
          <p:cNvPr id="57" name="TextBox 3">
            <a:extLst>
              <a:ext uri="{FF2B5EF4-FFF2-40B4-BE49-F238E27FC236}">
                <a16:creationId xmlns:a16="http://schemas.microsoft.com/office/drawing/2014/main" id="{2C98E580-55B9-454C-8325-F0EB56E3FD2F}"/>
              </a:ext>
            </a:extLst>
          </p:cNvPr>
          <p:cNvSpPr txBox="1"/>
          <p:nvPr/>
        </p:nvSpPr>
        <p:spPr>
          <a:xfrm>
            <a:off x="3482551" y="3596528"/>
            <a:ext cx="5157403" cy="123110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000" b="1" spc="300" dirty="0">
                <a:latin typeface="Arial Black" panose="020B0A04020102020204" pitchFamily="34" charset="0"/>
              </a:rPr>
              <a:t>OUR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lumMod val="75000"/>
                  <a:lumOff val="25000"/>
                </a:prstClr>
              </a:solidFill>
              <a:effectLst/>
              <a:uLnTx/>
              <a:uFillTx/>
              <a:latin typeface="Calibri" panose="020F0502020204030204"/>
              <a:ea typeface="Arial" charset="0"/>
              <a:cs typeface="Arial" charset="0"/>
            </a:endParaRPr>
          </a:p>
        </p:txBody>
      </p:sp>
      <p:sp>
        <p:nvSpPr>
          <p:cNvPr id="58" name="TextBox 57">
            <a:extLst>
              <a:ext uri="{FF2B5EF4-FFF2-40B4-BE49-F238E27FC236}">
                <a16:creationId xmlns:a16="http://schemas.microsoft.com/office/drawing/2014/main" id="{34AE8C59-9180-45D6-BF2C-32ADED0B25A5}"/>
              </a:ext>
            </a:extLst>
          </p:cNvPr>
          <p:cNvSpPr txBox="1"/>
          <p:nvPr/>
        </p:nvSpPr>
        <p:spPr>
          <a:xfrm>
            <a:off x="3482551" y="2623091"/>
            <a:ext cx="4921333" cy="610295"/>
          </a:xfrm>
          <a:prstGeom prst="rect">
            <a:avLst/>
          </a:prstGeom>
          <a:noFill/>
        </p:spPr>
        <p:txBody>
          <a:bodyPr wrap="square" rtlCol="0">
            <a:spAutoFit/>
          </a:bodyPr>
          <a:lstStyle/>
          <a:p>
            <a:pPr algn="ctr">
              <a:lnSpc>
                <a:spcPts val="4400"/>
              </a:lnSpc>
            </a:pPr>
            <a:r>
              <a:rPr lang="en-US" sz="2800" spc="600" dirty="0">
                <a:cs typeface="Arial" panose="020B0604020202020204" pitchFamily="34" charset="0"/>
              </a:rPr>
              <a:t>Solution Architecture</a:t>
            </a:r>
          </a:p>
        </p:txBody>
      </p:sp>
      <p:cxnSp>
        <p:nvCxnSpPr>
          <p:cNvPr id="59" name="Straight Connector 58">
            <a:extLst>
              <a:ext uri="{FF2B5EF4-FFF2-40B4-BE49-F238E27FC236}">
                <a16:creationId xmlns:a16="http://schemas.microsoft.com/office/drawing/2014/main" id="{B21D9524-5535-483B-953B-F86FDA32DB37}"/>
              </a:ext>
            </a:extLst>
          </p:cNvPr>
          <p:cNvCxnSpPr/>
          <p:nvPr/>
        </p:nvCxnSpPr>
        <p:spPr>
          <a:xfrm>
            <a:off x="8403884" y="3000564"/>
            <a:ext cx="181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49DAA35-F70D-4E11-8BAB-4D93CB82475C}"/>
              </a:ext>
            </a:extLst>
          </p:cNvPr>
          <p:cNvCxnSpPr/>
          <p:nvPr/>
        </p:nvCxnSpPr>
        <p:spPr>
          <a:xfrm>
            <a:off x="1571174" y="2997842"/>
            <a:ext cx="181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914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A7C589-92C7-436D-8F5F-EBA1596DDC7E}"/>
              </a:ext>
            </a:extLst>
          </p:cNvPr>
          <p:cNvSpPr>
            <a:spLocks noGrp="1"/>
          </p:cNvSpPr>
          <p:nvPr>
            <p:ph type="title"/>
          </p:nvPr>
        </p:nvSpPr>
        <p:spPr>
          <a:xfrm>
            <a:off x="258750" y="289919"/>
            <a:ext cx="6795693" cy="424732"/>
          </a:xfrm>
        </p:spPr>
        <p:txBody>
          <a:bodyPr/>
          <a:lstStyle/>
          <a:p>
            <a:r>
              <a:rPr lang="en-US" dirty="0"/>
              <a:t>Traditional BackOffice</a:t>
            </a:r>
            <a:endParaRPr lang="en-US" dirty="0"/>
          </a:p>
        </p:txBody>
      </p:sp>
      <p:pic>
        <p:nvPicPr>
          <p:cNvPr id="2" name="Picture 1"/>
          <p:cNvPicPr>
            <a:picLocks noChangeAspect="1"/>
          </p:cNvPicPr>
          <p:nvPr/>
        </p:nvPicPr>
        <p:blipFill>
          <a:blip r:embed="rId3"/>
          <a:stretch>
            <a:fillRect/>
          </a:stretch>
        </p:blipFill>
        <p:spPr>
          <a:xfrm>
            <a:off x="452846" y="1402080"/>
            <a:ext cx="10807337" cy="4545874"/>
          </a:xfrm>
          <a:prstGeom prst="rect">
            <a:avLst/>
          </a:prstGeom>
        </p:spPr>
      </p:pic>
    </p:spTree>
    <p:extLst>
      <p:ext uri="{BB962C8B-B14F-4D97-AF65-F5344CB8AC3E}">
        <p14:creationId xmlns:p14="http://schemas.microsoft.com/office/powerpoint/2010/main" val="5516693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Current Technology</a:t>
            </a:r>
          </a:p>
        </p:txBody>
      </p:sp>
      <p:grpSp>
        <p:nvGrpSpPr>
          <p:cNvPr id="3" name="Group 2">
            <a:extLst>
              <a:ext uri="{FF2B5EF4-FFF2-40B4-BE49-F238E27FC236}">
                <a16:creationId xmlns:a16="http://schemas.microsoft.com/office/drawing/2014/main" id="{290007FF-22E9-43F0-B567-69CD4B3E937D}"/>
              </a:ext>
            </a:extLst>
          </p:cNvPr>
          <p:cNvGrpSpPr/>
          <p:nvPr/>
        </p:nvGrpSpPr>
        <p:grpSpPr>
          <a:xfrm>
            <a:off x="1412119" y="1101739"/>
            <a:ext cx="6407905" cy="5472077"/>
            <a:chOff x="2266950" y="581505"/>
            <a:chExt cx="5346700" cy="5472077"/>
          </a:xfrm>
        </p:grpSpPr>
        <p:sp>
          <p:nvSpPr>
            <p:cNvPr id="4" name="Rectangle 3">
              <a:extLst>
                <a:ext uri="{FF2B5EF4-FFF2-40B4-BE49-F238E27FC236}">
                  <a16:creationId xmlns:a16="http://schemas.microsoft.com/office/drawing/2014/main" id="{47C103C7-DCE2-4FFF-ACB1-A42EEC898B3B}"/>
                </a:ext>
              </a:extLst>
            </p:cNvPr>
            <p:cNvSpPr/>
            <p:nvPr/>
          </p:nvSpPr>
          <p:spPr>
            <a:xfrm>
              <a:off x="2787185" y="581505"/>
              <a:ext cx="4826465"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5" name="Rectangle 4">
              <a:extLst>
                <a:ext uri="{FF2B5EF4-FFF2-40B4-BE49-F238E27FC236}">
                  <a16:creationId xmlns:a16="http://schemas.microsoft.com/office/drawing/2014/main" id="{84F0485E-8EAC-4781-A1F9-35A34DB3EAC6}"/>
                </a:ext>
              </a:extLst>
            </p:cNvPr>
            <p:cNvSpPr/>
            <p:nvPr/>
          </p:nvSpPr>
          <p:spPr>
            <a:xfrm>
              <a:off x="2273300" y="581505"/>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FRONT END</a:t>
              </a:r>
            </a:p>
          </p:txBody>
        </p:sp>
        <p:sp>
          <p:nvSpPr>
            <p:cNvPr id="6" name="Rectangle 5">
              <a:extLst>
                <a:ext uri="{FF2B5EF4-FFF2-40B4-BE49-F238E27FC236}">
                  <a16:creationId xmlns:a16="http://schemas.microsoft.com/office/drawing/2014/main" id="{988FB6EA-D2EC-4014-A232-0DEBC2B353E8}"/>
                </a:ext>
              </a:extLst>
            </p:cNvPr>
            <p:cNvSpPr/>
            <p:nvPr/>
          </p:nvSpPr>
          <p:spPr>
            <a:xfrm>
              <a:off x="2787185" y="2436213"/>
              <a:ext cx="4826465"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7" name="Rectangle 6">
              <a:extLst>
                <a:ext uri="{FF2B5EF4-FFF2-40B4-BE49-F238E27FC236}">
                  <a16:creationId xmlns:a16="http://schemas.microsoft.com/office/drawing/2014/main" id="{76764FFE-DE1B-42FE-936B-B6F1A8C3CAAC}"/>
                </a:ext>
              </a:extLst>
            </p:cNvPr>
            <p:cNvSpPr/>
            <p:nvPr/>
          </p:nvSpPr>
          <p:spPr>
            <a:xfrm>
              <a:off x="2273300" y="2436213"/>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BACK</a:t>
              </a:r>
              <a:r>
                <a:rPr lang="en-US" u="sng" dirty="0"/>
                <a:t> </a:t>
              </a:r>
              <a:r>
                <a:rPr lang="en-US" dirty="0" smtClean="0"/>
                <a:t>END</a:t>
              </a:r>
              <a:endParaRPr lang="en-US" dirty="0"/>
            </a:p>
          </p:txBody>
        </p:sp>
        <p:sp>
          <p:nvSpPr>
            <p:cNvPr id="8" name="Rectangle 7">
              <a:extLst>
                <a:ext uri="{FF2B5EF4-FFF2-40B4-BE49-F238E27FC236}">
                  <a16:creationId xmlns:a16="http://schemas.microsoft.com/office/drawing/2014/main" id="{6B4234BA-FA48-494D-8F74-17C42D45716F}"/>
                </a:ext>
              </a:extLst>
            </p:cNvPr>
            <p:cNvSpPr/>
            <p:nvPr/>
          </p:nvSpPr>
          <p:spPr>
            <a:xfrm>
              <a:off x="2780836" y="4288127"/>
              <a:ext cx="4832814" cy="17654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9" name="Rectangle 8">
              <a:extLst>
                <a:ext uri="{FF2B5EF4-FFF2-40B4-BE49-F238E27FC236}">
                  <a16:creationId xmlns:a16="http://schemas.microsoft.com/office/drawing/2014/main" id="{13E7261A-E297-4C9C-AD8E-0FADBF287DCF}"/>
                </a:ext>
              </a:extLst>
            </p:cNvPr>
            <p:cNvSpPr/>
            <p:nvPr/>
          </p:nvSpPr>
          <p:spPr>
            <a:xfrm>
              <a:off x="2266950" y="4288127"/>
              <a:ext cx="482135" cy="1765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DATABASE</a:t>
              </a:r>
              <a:endParaRPr lang="en-US" dirty="0"/>
            </a:p>
          </p:txBody>
        </p:sp>
      </p:grpSp>
      <p:pic>
        <p:nvPicPr>
          <p:cNvPr id="10" name="Picture 9"/>
          <p:cNvPicPr>
            <a:picLocks noChangeAspect="1"/>
          </p:cNvPicPr>
          <p:nvPr/>
        </p:nvPicPr>
        <p:blipFill>
          <a:blip r:embed="rId2"/>
          <a:stretch>
            <a:fillRect/>
          </a:stretch>
        </p:blipFill>
        <p:spPr>
          <a:xfrm>
            <a:off x="2294923" y="1224847"/>
            <a:ext cx="1355462" cy="1355462"/>
          </a:xfrm>
          <a:prstGeom prst="rect">
            <a:avLst/>
          </a:prstGeom>
        </p:spPr>
      </p:pic>
      <p:sp>
        <p:nvSpPr>
          <p:cNvPr id="11" name="Rectangle 10"/>
          <p:cNvSpPr/>
          <p:nvPr/>
        </p:nvSpPr>
        <p:spPr>
          <a:xfrm>
            <a:off x="2385411" y="3237703"/>
            <a:ext cx="1352550" cy="12001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WCF</a:t>
            </a:r>
            <a:endParaRPr lang="en-US" sz="3600" dirty="0"/>
          </a:p>
        </p:txBody>
      </p:sp>
      <p:pic>
        <p:nvPicPr>
          <p:cNvPr id="12" name="Picture 4" descr="Image result for html5">
            <a:extLst>
              <a:ext uri="{FF2B5EF4-FFF2-40B4-BE49-F238E27FC236}">
                <a16:creationId xmlns:a16="http://schemas.microsoft.com/office/drawing/2014/main" id="{19780D7E-6092-4CA3-AD4C-62EC0112BC0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890918" y="1334381"/>
            <a:ext cx="1081774" cy="1081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css">
            <a:extLst>
              <a:ext uri="{FF2B5EF4-FFF2-40B4-BE49-F238E27FC236}">
                <a16:creationId xmlns:a16="http://schemas.microsoft.com/office/drawing/2014/main" id="{A910E547-3235-4E51-864D-A38D8BF9F2E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139329" y="1366204"/>
            <a:ext cx="748501" cy="10499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4A989AE-D7EF-48D0-B6F0-EDA2E8162A9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283292" y="1334381"/>
            <a:ext cx="860457" cy="940624"/>
          </a:xfrm>
          <a:prstGeom prst="rect">
            <a:avLst/>
          </a:prstGeom>
        </p:spPr>
      </p:pic>
      <p:pic>
        <p:nvPicPr>
          <p:cNvPr id="15" name="Picture 14"/>
          <p:cNvPicPr>
            <a:picLocks noChangeAspect="1"/>
          </p:cNvPicPr>
          <p:nvPr/>
        </p:nvPicPr>
        <p:blipFill>
          <a:blip r:embed="rId6"/>
          <a:stretch>
            <a:fillRect/>
          </a:stretch>
        </p:blipFill>
        <p:spPr>
          <a:xfrm>
            <a:off x="4087763" y="3237703"/>
            <a:ext cx="1180835" cy="1180835"/>
          </a:xfrm>
          <a:prstGeom prst="rect">
            <a:avLst/>
          </a:prstGeom>
        </p:spPr>
      </p:pic>
      <p:pic>
        <p:nvPicPr>
          <p:cNvPr id="16" name="Picture 15"/>
          <p:cNvPicPr>
            <a:picLocks noChangeAspect="1"/>
          </p:cNvPicPr>
          <p:nvPr/>
        </p:nvPicPr>
        <p:blipFill>
          <a:blip r:embed="rId7"/>
          <a:stretch>
            <a:fillRect/>
          </a:stretch>
        </p:blipFill>
        <p:spPr>
          <a:xfrm>
            <a:off x="2385411" y="5097766"/>
            <a:ext cx="1352550" cy="1352550"/>
          </a:xfrm>
          <a:prstGeom prst="rect">
            <a:avLst/>
          </a:prstGeom>
        </p:spPr>
      </p:pic>
    </p:spTree>
    <p:extLst>
      <p:ext uri="{BB962C8B-B14F-4D97-AF65-F5344CB8AC3E}">
        <p14:creationId xmlns:p14="http://schemas.microsoft.com/office/powerpoint/2010/main" val="578492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Current Project Architecture</a:t>
            </a:r>
          </a:p>
        </p:txBody>
      </p:sp>
      <p:pic>
        <p:nvPicPr>
          <p:cNvPr id="4" name="Picture 3"/>
          <p:cNvPicPr>
            <a:picLocks noChangeAspect="1"/>
          </p:cNvPicPr>
          <p:nvPr/>
        </p:nvPicPr>
        <p:blipFill>
          <a:blip r:embed="rId2"/>
          <a:stretch>
            <a:fillRect/>
          </a:stretch>
        </p:blipFill>
        <p:spPr>
          <a:xfrm>
            <a:off x="5122862" y="1401780"/>
            <a:ext cx="954474" cy="954474"/>
          </a:xfrm>
          <a:prstGeom prst="rect">
            <a:avLst/>
          </a:prstGeom>
        </p:spPr>
      </p:pic>
      <p:pic>
        <p:nvPicPr>
          <p:cNvPr id="5" name="Picture 4"/>
          <p:cNvPicPr>
            <a:picLocks noChangeAspect="1"/>
          </p:cNvPicPr>
          <p:nvPr/>
        </p:nvPicPr>
        <p:blipFill>
          <a:blip r:embed="rId3"/>
          <a:stretch>
            <a:fillRect/>
          </a:stretch>
        </p:blipFill>
        <p:spPr>
          <a:xfrm>
            <a:off x="7311210" y="5291137"/>
            <a:ext cx="956523" cy="956523"/>
          </a:xfrm>
          <a:prstGeom prst="rect">
            <a:avLst/>
          </a:prstGeom>
        </p:spPr>
      </p:pic>
      <p:sp>
        <p:nvSpPr>
          <p:cNvPr id="6" name="Rectangle 5"/>
          <p:cNvSpPr/>
          <p:nvPr/>
        </p:nvSpPr>
        <p:spPr>
          <a:xfrm>
            <a:off x="4610100" y="3044417"/>
            <a:ext cx="1962150" cy="381000"/>
          </a:xfrm>
          <a:prstGeom prst="rect">
            <a:avLst/>
          </a:prstGeom>
          <a:solidFill>
            <a:srgbClr val="F8B323"/>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Service Proxy</a:t>
            </a:r>
          </a:p>
        </p:txBody>
      </p:sp>
      <p:sp>
        <p:nvSpPr>
          <p:cNvPr id="7" name="Oval 6"/>
          <p:cNvSpPr/>
          <p:nvPr/>
        </p:nvSpPr>
        <p:spPr>
          <a:xfrm>
            <a:off x="5058161" y="3927070"/>
            <a:ext cx="1057275" cy="936432"/>
          </a:xfrm>
          <a:prstGeom prst="ellipse">
            <a:avLst/>
          </a:prstGeom>
          <a:solidFill>
            <a:srgbClr val="46B2B5"/>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WCF</a:t>
            </a:r>
          </a:p>
        </p:txBody>
      </p:sp>
      <p:sp>
        <p:nvSpPr>
          <p:cNvPr id="8" name="Rectangle 7"/>
          <p:cNvSpPr/>
          <p:nvPr/>
        </p:nvSpPr>
        <p:spPr>
          <a:xfrm>
            <a:off x="2019300" y="3104160"/>
            <a:ext cx="1962150" cy="381000"/>
          </a:xfrm>
          <a:prstGeom prst="rect">
            <a:avLst/>
          </a:prstGeom>
          <a:solidFill>
            <a:srgbClr val="656A59"/>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Logger, Cache</a:t>
            </a:r>
          </a:p>
        </p:txBody>
      </p:sp>
      <p:sp>
        <p:nvSpPr>
          <p:cNvPr id="9" name="Rectangle 8"/>
          <p:cNvSpPr/>
          <p:nvPr/>
        </p:nvSpPr>
        <p:spPr>
          <a:xfrm>
            <a:off x="2013336" y="3765154"/>
            <a:ext cx="1962150" cy="381000"/>
          </a:xfrm>
          <a:prstGeom prst="rect">
            <a:avLst/>
          </a:prstGeom>
          <a:solidFill>
            <a:srgbClr val="656A59"/>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Model</a:t>
            </a:r>
          </a:p>
        </p:txBody>
      </p:sp>
      <p:sp>
        <p:nvSpPr>
          <p:cNvPr id="10" name="Rectangle 9"/>
          <p:cNvSpPr/>
          <p:nvPr/>
        </p:nvSpPr>
        <p:spPr>
          <a:xfrm>
            <a:off x="2013336" y="4426148"/>
            <a:ext cx="1962150" cy="381000"/>
          </a:xfrm>
          <a:prstGeom prst="rect">
            <a:avLst/>
          </a:prstGeom>
          <a:solidFill>
            <a:srgbClr val="656A59"/>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Resources</a:t>
            </a:r>
          </a:p>
        </p:txBody>
      </p:sp>
      <p:sp>
        <p:nvSpPr>
          <p:cNvPr id="11" name="Rectangle 10"/>
          <p:cNvSpPr/>
          <p:nvPr/>
        </p:nvSpPr>
        <p:spPr>
          <a:xfrm>
            <a:off x="5137918" y="1001670"/>
            <a:ext cx="925336" cy="400110"/>
          </a:xfrm>
          <a:prstGeom prst="rect">
            <a:avLst/>
          </a:prstGeom>
          <a:noFill/>
        </p:spPr>
        <p:txBody>
          <a:bodyPr wrap="square" lIns="91440" tIns="45720" rIns="91440" bIns="45720">
            <a:spAutoFit/>
          </a:bodyPr>
          <a:lstStyle/>
          <a:p>
            <a:pPr algn="ctr" defTabSz="457200"/>
            <a:r>
              <a:rPr lang="en-US" sz="2000" b="1" spc="50" dirty="0" smtClean="0">
                <a:ln w="0"/>
                <a:solidFill>
                  <a:prstClr val="black"/>
                </a:solidFill>
                <a:effectLst>
                  <a:innerShdw blurRad="63500" dist="50800" dir="13500000">
                    <a:srgbClr val="000000">
                      <a:alpha val="50000"/>
                    </a:srgbClr>
                  </a:innerShdw>
                </a:effectLst>
                <a:latin typeface="Gill Sans MT" panose="020B0502020104020203"/>
              </a:rPr>
              <a:t>Web</a:t>
            </a:r>
            <a:endParaRPr lang="en-US" sz="2000" b="1" spc="50" dirty="0">
              <a:ln w="0"/>
              <a:solidFill>
                <a:prstClr val="black"/>
              </a:solidFill>
              <a:effectLst>
                <a:innerShdw blurRad="63500" dist="50800" dir="13500000">
                  <a:srgbClr val="000000">
                    <a:alpha val="50000"/>
                  </a:srgbClr>
                </a:innerShdw>
              </a:effectLst>
              <a:latin typeface="Gill Sans MT" panose="020B0502020104020203"/>
            </a:endParaRPr>
          </a:p>
        </p:txBody>
      </p:sp>
      <p:sp>
        <p:nvSpPr>
          <p:cNvPr id="12" name="Rectangle 11"/>
          <p:cNvSpPr/>
          <p:nvPr/>
        </p:nvSpPr>
        <p:spPr>
          <a:xfrm>
            <a:off x="1809750" y="2876550"/>
            <a:ext cx="2371725" cy="2171700"/>
          </a:xfrm>
          <a:prstGeom prst="rect">
            <a:avLst/>
          </a:prstGeom>
          <a:noFill/>
          <a:ln w="12700" cap="flat" cmpd="sng" algn="in">
            <a:solidFill>
              <a:srgbClr val="8CAA7E">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endParaRPr>
          </a:p>
        </p:txBody>
      </p:sp>
      <p:sp>
        <p:nvSpPr>
          <p:cNvPr id="13" name="Rectangle 12"/>
          <p:cNvSpPr/>
          <p:nvPr/>
        </p:nvSpPr>
        <p:spPr>
          <a:xfrm>
            <a:off x="4438263" y="2869803"/>
            <a:ext cx="2429262" cy="3616722"/>
          </a:xfrm>
          <a:prstGeom prst="rect">
            <a:avLst/>
          </a:prstGeom>
          <a:noFill/>
          <a:ln w="12700" cap="flat" cmpd="sng" algn="in">
            <a:solidFill>
              <a:srgbClr val="8CAA7E">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endParaRPr>
          </a:p>
        </p:txBody>
      </p:sp>
      <p:sp>
        <p:nvSpPr>
          <p:cNvPr id="14" name="Right Arrow 13"/>
          <p:cNvSpPr/>
          <p:nvPr/>
        </p:nvSpPr>
        <p:spPr>
          <a:xfrm>
            <a:off x="4183062" y="3855311"/>
            <a:ext cx="267087" cy="200685"/>
          </a:xfrm>
          <a:prstGeom prst="rightArrow">
            <a:avLst/>
          </a:prstGeom>
          <a:solidFill>
            <a:sysClr val="window" lastClr="FFFFFF"/>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endParaRPr>
          </a:p>
        </p:txBody>
      </p:sp>
      <p:cxnSp>
        <p:nvCxnSpPr>
          <p:cNvPr id="15" name="Straight Arrow Connector 14"/>
          <p:cNvCxnSpPr/>
          <p:nvPr/>
        </p:nvCxnSpPr>
        <p:spPr>
          <a:xfrm flipV="1">
            <a:off x="5590574" y="2356254"/>
            <a:ext cx="0" cy="688163"/>
          </a:xfrm>
          <a:prstGeom prst="straightConnector1">
            <a:avLst/>
          </a:prstGeom>
          <a:noFill/>
          <a:ln w="12700" cap="flat" cmpd="sng" algn="in">
            <a:solidFill>
              <a:sysClr val="windowText" lastClr="000000"/>
            </a:solidFill>
            <a:prstDash val="solid"/>
            <a:tailEnd type="triangle"/>
          </a:ln>
          <a:effectLst/>
        </p:spPr>
      </p:cxnSp>
      <p:cxnSp>
        <p:nvCxnSpPr>
          <p:cNvPr id="16" name="Straight Arrow Connector 15"/>
          <p:cNvCxnSpPr>
            <a:stCxn id="6" idx="2"/>
            <a:endCxn id="7" idx="0"/>
          </p:cNvCxnSpPr>
          <p:nvPr/>
        </p:nvCxnSpPr>
        <p:spPr>
          <a:xfrm flipH="1">
            <a:off x="5586799" y="3425417"/>
            <a:ext cx="4376" cy="501653"/>
          </a:xfrm>
          <a:prstGeom prst="straightConnector1">
            <a:avLst/>
          </a:prstGeom>
          <a:noFill/>
          <a:ln w="6350" cap="flat" cmpd="sng" algn="in">
            <a:solidFill>
              <a:sysClr val="windowText" lastClr="000000"/>
            </a:solidFill>
            <a:prstDash val="solid"/>
            <a:headEnd type="triangle"/>
            <a:tailEnd type="triangle"/>
          </a:ln>
          <a:effectLst/>
        </p:spPr>
      </p:cxnSp>
      <p:sp>
        <p:nvSpPr>
          <p:cNvPr id="17" name="Rectangle 16"/>
          <p:cNvSpPr/>
          <p:nvPr/>
        </p:nvSpPr>
        <p:spPr>
          <a:xfrm>
            <a:off x="4605722" y="5365154"/>
            <a:ext cx="1966527" cy="988019"/>
          </a:xfrm>
          <a:prstGeom prst="rect">
            <a:avLst/>
          </a:prstGeom>
          <a:solidFill>
            <a:srgbClr val="F8B323"/>
          </a:solidFill>
          <a:ln w="12700" cap="flat" cmpd="sng" algn="in">
            <a:solidFill>
              <a:srgbClr val="F8B323">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Data Access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Gill Sans MT" panose="020B0502020104020203"/>
                <a:ea typeface="+mn-ea"/>
                <a:cs typeface="+mn-cs"/>
              </a:rPr>
              <a:t>(Manager, Repository)</a:t>
            </a:r>
          </a:p>
        </p:txBody>
      </p:sp>
      <p:cxnSp>
        <p:nvCxnSpPr>
          <p:cNvPr id="18" name="Straight Arrow Connector 17"/>
          <p:cNvCxnSpPr>
            <a:stCxn id="7" idx="4"/>
            <a:endCxn id="17" idx="0"/>
          </p:cNvCxnSpPr>
          <p:nvPr/>
        </p:nvCxnSpPr>
        <p:spPr>
          <a:xfrm>
            <a:off x="5586799" y="4863502"/>
            <a:ext cx="2187" cy="501652"/>
          </a:xfrm>
          <a:prstGeom prst="straightConnector1">
            <a:avLst/>
          </a:prstGeom>
          <a:noFill/>
          <a:ln w="6350" cap="flat" cmpd="sng" algn="in">
            <a:solidFill>
              <a:sysClr val="windowText" lastClr="000000"/>
            </a:solidFill>
            <a:prstDash val="solid"/>
            <a:headEnd type="triangle"/>
            <a:tailEnd type="triangle"/>
          </a:ln>
          <a:effectLst/>
        </p:spPr>
      </p:cxnSp>
      <p:cxnSp>
        <p:nvCxnSpPr>
          <p:cNvPr id="19" name="Straight Arrow Connector 18"/>
          <p:cNvCxnSpPr>
            <a:stCxn id="17" idx="3"/>
          </p:cNvCxnSpPr>
          <p:nvPr/>
        </p:nvCxnSpPr>
        <p:spPr>
          <a:xfrm flipV="1">
            <a:off x="6572249" y="5859163"/>
            <a:ext cx="723901" cy="1"/>
          </a:xfrm>
          <a:prstGeom prst="straightConnector1">
            <a:avLst/>
          </a:prstGeom>
          <a:noFill/>
          <a:ln w="6350" cap="flat" cmpd="sng" algn="in">
            <a:solidFill>
              <a:sysClr val="windowText" lastClr="000000"/>
            </a:solidFill>
            <a:prstDash val="solid"/>
            <a:headEnd type="triangle"/>
            <a:tailEnd type="triangle"/>
          </a:ln>
          <a:effectLst/>
        </p:spPr>
      </p:cxnSp>
      <p:pic>
        <p:nvPicPr>
          <p:cNvPr id="20" name="Picture 19"/>
          <p:cNvPicPr>
            <a:picLocks noChangeAspect="1"/>
          </p:cNvPicPr>
          <p:nvPr/>
        </p:nvPicPr>
        <p:blipFill>
          <a:blip r:embed="rId4"/>
          <a:stretch>
            <a:fillRect/>
          </a:stretch>
        </p:blipFill>
        <p:spPr>
          <a:xfrm>
            <a:off x="7493975" y="1612379"/>
            <a:ext cx="3456732" cy="3097036"/>
          </a:xfrm>
          <a:prstGeom prst="rect">
            <a:avLst/>
          </a:prstGeom>
        </p:spPr>
      </p:pic>
    </p:spTree>
    <p:extLst>
      <p:ext uri="{BB962C8B-B14F-4D97-AF65-F5344CB8AC3E}">
        <p14:creationId xmlns:p14="http://schemas.microsoft.com/office/powerpoint/2010/main" val="4055395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Triggering Factors</a:t>
            </a:r>
          </a:p>
        </p:txBody>
      </p:sp>
      <p:sp>
        <p:nvSpPr>
          <p:cNvPr id="4" name="Rectangle 3"/>
          <p:cNvSpPr/>
          <p:nvPr/>
        </p:nvSpPr>
        <p:spPr>
          <a:xfrm>
            <a:off x="444136" y="714651"/>
            <a:ext cx="11416937" cy="5978560"/>
          </a:xfrm>
          <a:prstGeom prst="rect">
            <a:avLst/>
          </a:prstGeom>
        </p:spPr>
        <p:txBody>
          <a:bodyPr wrap="square">
            <a:spAutoFit/>
          </a:bodyPr>
          <a:lstStyle/>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Developed with the older technology stack which required more efforts and time to upgrade to the latest version as direct upgrade is not possible due to the MVC  framework.</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Back-End section developed in WCF. </a:t>
            </a:r>
            <a:r>
              <a:rPr lang="en-US" sz="2000" dirty="0" smtClean="0">
                <a:solidFill>
                  <a:prstClr val="black">
                    <a:lumMod val="65000"/>
                    <a:lumOff val="35000"/>
                  </a:prstClr>
                </a:solidFill>
                <a:latin typeface="Gill Sans MT" panose="020B0502020104020203"/>
              </a:rPr>
              <a:t> There </a:t>
            </a:r>
            <a:r>
              <a:rPr lang="en-US" sz="2000" dirty="0">
                <a:solidFill>
                  <a:prstClr val="black">
                    <a:lumMod val="65000"/>
                    <a:lumOff val="35000"/>
                  </a:prstClr>
                </a:solidFill>
                <a:latin typeface="Gill Sans MT" panose="020B0502020104020203"/>
              </a:rPr>
              <a:t>are a lot of </a:t>
            </a:r>
            <a:r>
              <a:rPr lang="en-US" sz="2000" i="1" dirty="0">
                <a:solidFill>
                  <a:prstClr val="black">
                    <a:lumMod val="65000"/>
                    <a:lumOff val="35000"/>
                  </a:prstClr>
                </a:solidFill>
                <a:latin typeface="Gill Sans MT" panose="020B0502020104020203"/>
              </a:rPr>
              <a:t>pre-used</a:t>
            </a:r>
            <a:r>
              <a:rPr lang="en-US" sz="2000" dirty="0">
                <a:solidFill>
                  <a:prstClr val="black">
                    <a:lumMod val="65000"/>
                    <a:lumOff val="35000"/>
                  </a:prstClr>
                </a:solidFill>
                <a:latin typeface="Gill Sans MT" panose="020B0502020104020203"/>
              </a:rPr>
              <a:t> set of libraries</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WCF allows a single consistent access to windows communication technologies therefore it’s not possible communicate with mobile device. </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Real time web communication isn’t support by current framework and technology.</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Improvement area at Database level Ex: store procedure, View level</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It is too big and complex for modular development.</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Security: Current Development we have directly access back-end end points. </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Deployment: Website deployment on IIS level, need to upgrade technology for cloud deployment and cloud technology benefit.</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Development on Monolithic Architecture and layer wise dependency, library reference problem and it’s not nugget based manually need’s to add library reference. </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Required more effort, time and complexity for decoupling the module from current implementation to modular implementation in true manners</a:t>
            </a:r>
            <a:endParaRPr lang="en-US" sz="2000" dirty="0">
              <a:solidFill>
                <a:prstClr val="black">
                  <a:lumMod val="65000"/>
                  <a:lumOff val="35000"/>
                </a:prstClr>
              </a:solidFill>
              <a:latin typeface="Gill Sans MT" panose="020B0502020104020203"/>
            </a:endParaRPr>
          </a:p>
        </p:txBody>
      </p:sp>
    </p:spTree>
    <p:extLst>
      <p:ext uri="{BB962C8B-B14F-4D97-AF65-F5344CB8AC3E}">
        <p14:creationId xmlns:p14="http://schemas.microsoft.com/office/powerpoint/2010/main" val="32233588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a:t>Triggering Factors</a:t>
            </a:r>
          </a:p>
        </p:txBody>
      </p:sp>
      <p:sp>
        <p:nvSpPr>
          <p:cNvPr id="4" name="Rectangle 3"/>
          <p:cNvSpPr/>
          <p:nvPr/>
        </p:nvSpPr>
        <p:spPr>
          <a:xfrm>
            <a:off x="322217" y="1002694"/>
            <a:ext cx="11512732" cy="3159839"/>
          </a:xfrm>
          <a:prstGeom prst="rect">
            <a:avLst/>
          </a:prstGeom>
        </p:spPr>
        <p:txBody>
          <a:bodyPr wrap="square">
            <a:spAutoFit/>
          </a:bodyPr>
          <a:lstStyle/>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Database logging does not provide actual picture in terms of application monitoring and take time to identify the root cause.</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Current implementation of the exception logging and tracing required to be changed from the database logging.</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This will required additional tool to keep on monitoring for application infrastructure</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Modules are tightly coupled with each other and dependency injection is not implemented correctly.</a:t>
            </a:r>
          </a:p>
          <a:p>
            <a:pPr marL="285750" lvl="0" indent="-285750">
              <a:lnSpc>
                <a:spcPct val="110000"/>
              </a:lnSpc>
              <a:spcBef>
                <a:spcPts val="700"/>
              </a:spcBef>
              <a:buClr>
                <a:srgbClr val="2A1A00"/>
              </a:buClr>
              <a:buFont typeface="Arial" panose="020B0604020202020204" pitchFamily="34" charset="0"/>
              <a:buChar char="•"/>
            </a:pPr>
            <a:r>
              <a:rPr lang="en-US" sz="2000" dirty="0">
                <a:solidFill>
                  <a:prstClr val="black">
                    <a:lumMod val="65000"/>
                    <a:lumOff val="35000"/>
                  </a:prstClr>
                </a:solidFill>
                <a:latin typeface="Gill Sans MT" panose="020B0502020104020203"/>
              </a:rPr>
              <a:t>Even though dependency injected in constructor it is using new keyword and creating new instances of the class and not managed by </a:t>
            </a:r>
            <a:r>
              <a:rPr lang="en-US" sz="2000" dirty="0" err="1">
                <a:solidFill>
                  <a:prstClr val="black">
                    <a:lumMod val="65000"/>
                    <a:lumOff val="35000"/>
                  </a:prstClr>
                </a:solidFill>
                <a:latin typeface="Gill Sans MT" panose="020B0502020104020203"/>
              </a:rPr>
              <a:t>NuGet</a:t>
            </a:r>
            <a:r>
              <a:rPr lang="en-US" sz="2000" dirty="0">
                <a:solidFill>
                  <a:prstClr val="black">
                    <a:lumMod val="65000"/>
                    <a:lumOff val="35000"/>
                  </a:prstClr>
                </a:solidFill>
                <a:latin typeface="Gill Sans MT" panose="020B0502020104020203"/>
              </a:rPr>
              <a:t>.</a:t>
            </a:r>
            <a:endParaRPr lang="en-US" sz="2000" dirty="0">
              <a:solidFill>
                <a:prstClr val="black">
                  <a:lumMod val="65000"/>
                  <a:lumOff val="35000"/>
                </a:prstClr>
              </a:solidFill>
              <a:latin typeface="Gill Sans MT" panose="020B0502020104020203"/>
            </a:endParaRPr>
          </a:p>
        </p:txBody>
      </p:sp>
    </p:spTree>
    <p:extLst>
      <p:ext uri="{BB962C8B-B14F-4D97-AF65-F5344CB8AC3E}">
        <p14:creationId xmlns:p14="http://schemas.microsoft.com/office/powerpoint/2010/main" val="3204227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750" y="289919"/>
            <a:ext cx="6795693" cy="424732"/>
          </a:xfrm>
        </p:spPr>
        <p:txBody>
          <a:bodyPr/>
          <a:lstStyle/>
          <a:p>
            <a:r>
              <a:rPr lang="en-US" dirty="0" smtClean="0"/>
              <a:t>Security </a:t>
            </a:r>
            <a:endParaRPr lang="en-US" dirty="0"/>
          </a:p>
        </p:txBody>
      </p:sp>
      <p:sp>
        <p:nvSpPr>
          <p:cNvPr id="3" name="Rectangle 2"/>
          <p:cNvSpPr/>
          <p:nvPr/>
        </p:nvSpPr>
        <p:spPr>
          <a:xfrm>
            <a:off x="400593" y="1109489"/>
            <a:ext cx="11617236" cy="685059"/>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Data Access: Back-end WCF Service data access through browser and WCF End directly access without any authentication 	</a:t>
            </a:r>
          </a:p>
        </p:txBody>
      </p:sp>
      <p:sp>
        <p:nvSpPr>
          <p:cNvPr id="4" name="Rectangle 3"/>
          <p:cNvSpPr/>
          <p:nvPr/>
        </p:nvSpPr>
        <p:spPr>
          <a:xfrm>
            <a:off x="400593" y="1452018"/>
            <a:ext cx="11469190" cy="981423"/>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URL: </a:t>
            </a:r>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https://pov.tuev-nord.de/POV/TestLocation/GetAllTestLocation?id=&amp;services=&amp;vehicles=&amp;trafficLight=&amp;chartType=0&amp;limit=20&amp;offset=0&amp;search=&amp;sort=ModifiedDate&amp;order=desc&amp;selectedIds</a:t>
            </a:r>
            <a:r>
              <a:rPr lang="en-US" dirty="0">
                <a:latin typeface="Calibri" panose="020F0502020204030204" pitchFamily="34" charset="0"/>
                <a:ea typeface="Calibri" panose="020F0502020204030204" pitchFamily="34" charset="0"/>
                <a:cs typeface="Times New Roman" panose="02020603050405020304" pitchFamily="18" charset="0"/>
              </a:rPr>
              <a:t>=</a:t>
            </a:r>
          </a:p>
        </p:txBody>
      </p:sp>
      <p:pic>
        <p:nvPicPr>
          <p:cNvPr id="5" name="Picture 4"/>
          <p:cNvPicPr>
            <a:picLocks noChangeAspect="1"/>
          </p:cNvPicPr>
          <p:nvPr/>
        </p:nvPicPr>
        <p:blipFill>
          <a:blip r:embed="rId3"/>
          <a:stretch>
            <a:fillRect/>
          </a:stretch>
        </p:blipFill>
        <p:spPr>
          <a:xfrm>
            <a:off x="537497" y="2433442"/>
            <a:ext cx="7578892" cy="4080942"/>
          </a:xfrm>
          <a:prstGeom prst="rect">
            <a:avLst/>
          </a:prstGeom>
        </p:spPr>
      </p:pic>
    </p:spTree>
    <p:extLst>
      <p:ext uri="{BB962C8B-B14F-4D97-AF65-F5344CB8AC3E}">
        <p14:creationId xmlns:p14="http://schemas.microsoft.com/office/powerpoint/2010/main" val="898076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19758</TotalTime>
  <Words>1171</Words>
  <Application>Microsoft Office PowerPoint</Application>
  <PresentationFormat>Widescreen</PresentationFormat>
  <Paragraphs>312</Paragraphs>
  <Slides>29</Slides>
  <Notes>4</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29</vt:i4>
      </vt:variant>
    </vt:vector>
  </HeadingPairs>
  <TitlesOfParts>
    <vt:vector size="49" baseType="lpstr">
      <vt:lpstr>宋体</vt:lpstr>
      <vt:lpstr>Arial</vt:lpstr>
      <vt:lpstr>Arial Black</vt:lpstr>
      <vt:lpstr>Calibri</vt:lpstr>
      <vt:lpstr>Calibri Light</vt:lpstr>
      <vt:lpstr>CIDFont+F2</vt:lpstr>
      <vt:lpstr>Courier New</vt:lpstr>
      <vt:lpstr>Gill Sans MT</vt:lpstr>
      <vt:lpstr>Montserrat</vt:lpstr>
      <vt:lpstr>Montserrat Black</vt:lpstr>
      <vt:lpstr>Montserrat Light</vt:lpstr>
      <vt:lpstr>Montserrat Medium</vt:lpstr>
      <vt:lpstr>Segoe UI</vt:lpstr>
      <vt:lpstr>Times New Roman</vt:lpstr>
      <vt:lpstr>Trebuchet MS</vt:lpstr>
      <vt:lpstr>Verdana</vt:lpstr>
      <vt:lpstr>Wingdings</vt:lpstr>
      <vt:lpstr>时尚中黑简体</vt:lpstr>
      <vt:lpstr>Office Theme</vt:lpstr>
      <vt:lpstr>3_Office Theme</vt:lpstr>
      <vt:lpstr>PowerPoint Presentation</vt:lpstr>
      <vt:lpstr>PowerPoint Presentation</vt:lpstr>
      <vt:lpstr>PowerPoint Presentation</vt:lpstr>
      <vt:lpstr>Traditional BackOffice</vt:lpstr>
      <vt:lpstr>Current Technology</vt:lpstr>
      <vt:lpstr>Current Project Architecture</vt:lpstr>
      <vt:lpstr>Triggering Factors</vt:lpstr>
      <vt:lpstr>Triggering Factors</vt:lpstr>
      <vt:lpstr>Security </vt:lpstr>
      <vt:lpstr>Option1: Optimization on existing project</vt:lpstr>
      <vt:lpstr>Microsoft Warning</vt:lpstr>
      <vt:lpstr>Searching Section</vt:lpstr>
      <vt:lpstr>Real time data (refresh values) | SignalR</vt:lpstr>
      <vt:lpstr>PowerPoint Presentation</vt:lpstr>
      <vt:lpstr>Option2: Tools &amp; Framework</vt:lpstr>
      <vt:lpstr>Front-End / Back-End</vt:lpstr>
      <vt:lpstr>Communication Channel</vt:lpstr>
      <vt:lpstr> Architecture</vt:lpstr>
      <vt:lpstr>PowerPoint Presentation</vt:lpstr>
      <vt:lpstr>Request Flow </vt:lpstr>
      <vt:lpstr>.NET Core Architecture PROs</vt:lpstr>
      <vt:lpstr>.NET CORE</vt:lpstr>
      <vt:lpstr>Approach Benefits</vt:lpstr>
      <vt:lpstr>Delivery - CI/CD</vt:lpstr>
      <vt:lpstr>PowerPoint Presentation</vt:lpstr>
      <vt:lpstr>Delivery – TDD</vt:lpstr>
      <vt:lpstr>Why we selected Angular</vt:lpstr>
      <vt:lpstr>Software Quality Attributes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GTL Team STC</dc:creator>
  <cp:lastModifiedBy>Binkal B. Patel</cp:lastModifiedBy>
  <cp:revision>1122</cp:revision>
  <dcterms:created xsi:type="dcterms:W3CDTF">2017-12-05T14:10:54Z</dcterms:created>
  <dcterms:modified xsi:type="dcterms:W3CDTF">2021-03-11T14:33:26Z</dcterms:modified>
</cp:coreProperties>
</file>